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3" r:id="rId5"/>
    <p:sldId id="262"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4" d="100"/>
          <a:sy n="64" d="100"/>
        </p:scale>
        <p:origin x="9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91807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101354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414130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930" y="525781"/>
            <a:ext cx="6860540" cy="1165860"/>
          </a:xfrm>
        </p:spPr>
        <p:txBody>
          <a:bodyPr anchor="b">
            <a:noAutofit/>
          </a:bodyPr>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328930" y="2200593"/>
            <a:ext cx="6860540" cy="437165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Rectangle 6"/>
          <p:cNvSpPr/>
          <p:nvPr userDrawn="1"/>
        </p:nvSpPr>
        <p:spPr>
          <a:xfrm>
            <a:off x="7646670" y="525781"/>
            <a:ext cx="4320540" cy="6069329"/>
          </a:xfrm>
          <a:prstGeom prst="rect">
            <a:avLst/>
          </a:prstGeom>
          <a:blipFill>
            <a:blip r:embed="rId2"/>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0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7047" y="221730"/>
            <a:ext cx="6099463" cy="1325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67046" y="1776152"/>
            <a:ext cx="6099463" cy="4727518"/>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6583680" y="221730"/>
            <a:ext cx="5314950" cy="62819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89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743892" cy="5824538"/>
          </a:xfrm>
        </p:spPr>
        <p:txBody>
          <a:bodyPr>
            <a:noAutofit/>
          </a:bodyPr>
          <a:lstStyle>
            <a:lvl1pPr>
              <a:defRPr sz="115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6823710" y="365125"/>
            <a:ext cx="5029200" cy="432657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704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304250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178312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62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347410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1B945DF-533E-4EAE-A289-0B6415D8922A}" type="datetimeFigureOut">
              <a:rPr lang="en-US" smtClean="0"/>
              <a:t>9/17/2018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FBE76E-239B-41E4-A9C5-B09D8386D2C1}" type="slidenum">
              <a:rPr lang="en-US" smtClean="0"/>
              <a:t>‹#›</a:t>
            </a:fld>
            <a:endParaRPr lang="en-US"/>
          </a:p>
        </p:txBody>
      </p:sp>
    </p:spTree>
    <p:extLst>
      <p:ext uri="{BB962C8B-B14F-4D97-AF65-F5344CB8AC3E}">
        <p14:creationId xmlns:p14="http://schemas.microsoft.com/office/powerpoint/2010/main" val="137382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0137" y="2599170"/>
            <a:ext cx="8229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6696164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0"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goo.gl/Ma9BbW"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8280" y="2082483"/>
            <a:ext cx="9144000" cy="2387600"/>
          </a:xfrm>
        </p:spPr>
        <p:txBody>
          <a:bodyPr>
            <a:normAutofit fontScale="90000"/>
          </a:bodyPr>
          <a:lstStyle/>
          <a:p>
            <a:r>
              <a:rPr lang="en-US" dirty="0" smtClean="0">
                <a:solidFill>
                  <a:schemeClr val="bg1"/>
                </a:solidFill>
              </a:rPr>
              <a:t>(Insert name of community) Planning Commission </a:t>
            </a:r>
            <a:br>
              <a:rPr lang="en-US" dirty="0" smtClean="0">
                <a:solidFill>
                  <a:schemeClr val="bg1"/>
                </a:solidFill>
              </a:rPr>
            </a:br>
            <a:r>
              <a:rPr lang="en-US" dirty="0" smtClean="0">
                <a:solidFill>
                  <a:schemeClr val="bg1"/>
                </a:solidFill>
              </a:rPr>
              <a:t>Annual Report</a:t>
            </a:r>
            <a:endParaRPr lang="en-US" dirty="0">
              <a:solidFill>
                <a:schemeClr val="bg1"/>
              </a:solidFill>
            </a:endParaRPr>
          </a:p>
        </p:txBody>
      </p:sp>
    </p:spTree>
    <p:extLst>
      <p:ext uri="{BB962C8B-B14F-4D97-AF65-F5344CB8AC3E}">
        <p14:creationId xmlns:p14="http://schemas.microsoft.com/office/powerpoint/2010/main" val="350179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528060" cy="1325563"/>
          </a:xfrm>
        </p:spPr>
        <p:txBody>
          <a:bodyPr/>
          <a:lstStyle/>
          <a:p>
            <a:r>
              <a:rPr lang="en-US" dirty="0" smtClean="0"/>
              <a:t>Example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10622554"/>
              </p:ext>
            </p:extLst>
          </p:nvPr>
        </p:nvGraphicFramePr>
        <p:xfrm>
          <a:off x="2093596" y="2304017"/>
          <a:ext cx="8469628" cy="2570005"/>
        </p:xfrm>
        <a:graphic>
          <a:graphicData uri="http://schemas.openxmlformats.org/drawingml/2006/table">
            <a:tbl>
              <a:tblPr/>
              <a:tblGrid>
                <a:gridCol w="2117407">
                  <a:extLst>
                    <a:ext uri="{9D8B030D-6E8A-4147-A177-3AD203B41FA5}">
                      <a16:colId xmlns:a16="http://schemas.microsoft.com/office/drawing/2014/main" xmlns="" val="894616952"/>
                    </a:ext>
                  </a:extLst>
                </a:gridCol>
                <a:gridCol w="2117407">
                  <a:extLst>
                    <a:ext uri="{9D8B030D-6E8A-4147-A177-3AD203B41FA5}">
                      <a16:colId xmlns:a16="http://schemas.microsoft.com/office/drawing/2014/main" xmlns="" val="3713924882"/>
                    </a:ext>
                  </a:extLst>
                </a:gridCol>
                <a:gridCol w="2117407">
                  <a:extLst>
                    <a:ext uri="{9D8B030D-6E8A-4147-A177-3AD203B41FA5}">
                      <a16:colId xmlns:a16="http://schemas.microsoft.com/office/drawing/2014/main" xmlns="" val="907123011"/>
                    </a:ext>
                  </a:extLst>
                </a:gridCol>
                <a:gridCol w="2117407">
                  <a:extLst>
                    <a:ext uri="{9D8B030D-6E8A-4147-A177-3AD203B41FA5}">
                      <a16:colId xmlns:a16="http://schemas.microsoft.com/office/drawing/2014/main" xmlns="" val="2417404024"/>
                    </a:ext>
                  </a:extLst>
                </a:gridCol>
              </a:tblGrid>
              <a:tr h="499385">
                <a:tc gridSpan="4">
                  <a:txBody>
                    <a:bodyPr/>
                    <a:lstStyle/>
                    <a:p>
                      <a:pPr algn="ctr" fontAlgn="b"/>
                      <a:r>
                        <a:rPr lang="en-US" sz="1300" b="0" i="0" u="none" strike="noStrike" dirty="0">
                          <a:solidFill>
                            <a:srgbClr val="000000"/>
                          </a:solidFill>
                          <a:effectLst/>
                          <a:latin typeface="Century Gothic" panose="020B0502020202020204" pitchFamily="34" charset="0"/>
                        </a:rPr>
                        <a:t>Zoning Ordinance Amendments - 2018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24888393"/>
                  </a:ext>
                </a:extLst>
              </a:tr>
              <a:tr h="414124">
                <a:tc>
                  <a:txBody>
                    <a:bodyPr/>
                    <a:lstStyle/>
                    <a:p>
                      <a:pPr algn="ctr" fontAlgn="ctr"/>
                      <a:r>
                        <a:rPr lang="en-US" sz="1100" b="0" i="0" u="none" strike="noStrike">
                          <a:solidFill>
                            <a:srgbClr val="000000"/>
                          </a:solidFill>
                          <a:effectLst/>
                          <a:latin typeface="Century Gothic" panose="020B0502020202020204" pitchFamily="34" charset="0"/>
                        </a:rPr>
                        <a:t>Amended Zoning Ordinance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Old Zoning Ordinance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Date Amended</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Notes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61765346"/>
                  </a:ext>
                </a:extLst>
              </a:tr>
              <a:tr h="414124">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FCFA"/>
                    </a:solidFill>
                  </a:tcPr>
                </a:tc>
                <a:extLst>
                  <a:ext uri="{0D108BD9-81ED-4DB2-BD59-A6C34878D82A}">
                    <a16:rowId xmlns:a16="http://schemas.microsoft.com/office/drawing/2014/main" xmlns="" val="4005290760"/>
                  </a:ext>
                </a:extLst>
              </a:tr>
              <a:tr h="414124">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2858931537"/>
                  </a:ext>
                </a:extLst>
              </a:tr>
              <a:tr h="414124">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FCFA"/>
                    </a:solidFill>
                  </a:tcPr>
                </a:tc>
                <a:extLst>
                  <a:ext uri="{0D108BD9-81ED-4DB2-BD59-A6C34878D82A}">
                    <a16:rowId xmlns:a16="http://schemas.microsoft.com/office/drawing/2014/main" xmlns="" val="1477484620"/>
                  </a:ext>
                </a:extLst>
              </a:tr>
              <a:tr h="414124">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55518527"/>
                  </a:ext>
                </a:extLst>
              </a:tr>
            </a:tbl>
          </a:graphicData>
        </a:graphic>
      </p:graphicFrame>
      <p:sp>
        <p:nvSpPr>
          <p:cNvPr id="9" name="Rectangle 8"/>
          <p:cNvSpPr/>
          <p:nvPr/>
        </p:nvSpPr>
        <p:spPr>
          <a:xfrm>
            <a:off x="422910" y="0"/>
            <a:ext cx="45719" cy="13255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58702" y="2616"/>
            <a:ext cx="45719" cy="1322947"/>
          </a:xfrm>
          <a:prstGeom prst="rect">
            <a:avLst/>
          </a:prstGeom>
        </p:spPr>
      </p:pic>
    </p:spTree>
    <p:extLst>
      <p:ext uri="{BB962C8B-B14F-4D97-AF65-F5344CB8AC3E}">
        <p14:creationId xmlns:p14="http://schemas.microsoft.com/office/powerpoint/2010/main" val="4161634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188" y="365125"/>
            <a:ext cx="5743892" cy="5824538"/>
          </a:xfrm>
        </p:spPr>
        <p:txBody>
          <a:bodyPr/>
          <a:lstStyle/>
          <a:p>
            <a:r>
              <a:rPr lang="en-US" sz="28700" dirty="0" smtClean="0">
                <a:solidFill>
                  <a:schemeClr val="accent5"/>
                </a:solidFill>
              </a:rPr>
              <a:t>5.</a:t>
            </a:r>
            <a:endParaRPr lang="en-US" sz="28700" dirty="0">
              <a:solidFill>
                <a:schemeClr val="accent5"/>
              </a:solidFill>
            </a:endParaRPr>
          </a:p>
        </p:txBody>
      </p:sp>
      <p:sp>
        <p:nvSpPr>
          <p:cNvPr id="3" name="Content Placeholder 2"/>
          <p:cNvSpPr>
            <a:spLocks noGrp="1"/>
          </p:cNvSpPr>
          <p:nvPr>
            <p:ph sz="half" idx="2"/>
          </p:nvPr>
        </p:nvSpPr>
        <p:spPr>
          <a:xfrm>
            <a:off x="5600700" y="1919605"/>
            <a:ext cx="5029200" cy="2480945"/>
          </a:xfrm>
        </p:spPr>
        <p:txBody>
          <a:bodyPr/>
          <a:lstStyle/>
          <a:p>
            <a:pPr marL="0" indent="0">
              <a:buNone/>
            </a:pPr>
            <a:r>
              <a:rPr lang="en-US" b="1" dirty="0" smtClean="0"/>
              <a:t>DEVELOPMENT REVIEWS</a:t>
            </a:r>
          </a:p>
          <a:p>
            <a:pPr marL="0" indent="0">
              <a:buNone/>
            </a:pPr>
            <a:endParaRPr lang="en-US" dirty="0"/>
          </a:p>
          <a:p>
            <a:pPr marL="0" indent="0">
              <a:buNone/>
            </a:pPr>
            <a:r>
              <a:rPr lang="en-US" dirty="0" smtClean="0"/>
              <a:t>Create a table similar to the following examples.</a:t>
            </a:r>
            <a:endParaRPr lang="en-US" dirty="0"/>
          </a:p>
        </p:txBody>
      </p:sp>
    </p:spTree>
    <p:extLst>
      <p:ext uri="{BB962C8B-B14F-4D97-AF65-F5344CB8AC3E}">
        <p14:creationId xmlns:p14="http://schemas.microsoft.com/office/powerpoint/2010/main" val="417232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351"/>
            <a:ext cx="3090041" cy="840827"/>
          </a:xfrm>
        </p:spPr>
        <p:txBody>
          <a:bodyPr>
            <a:noAutofit/>
          </a:bodyPr>
          <a:lstStyle/>
          <a:p>
            <a:r>
              <a:rPr lang="en-US" sz="4800" dirty="0" smtClean="0"/>
              <a:t>Example</a:t>
            </a:r>
            <a:endParaRPr lang="en-US" sz="4800" dirty="0"/>
          </a:p>
        </p:txBody>
      </p:sp>
      <p:sp>
        <p:nvSpPr>
          <p:cNvPr id="6" name="Rectangle 5"/>
          <p:cNvSpPr/>
          <p:nvPr/>
        </p:nvSpPr>
        <p:spPr>
          <a:xfrm>
            <a:off x="10367010" y="0"/>
            <a:ext cx="571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99858318"/>
              </p:ext>
            </p:extLst>
          </p:nvPr>
        </p:nvGraphicFramePr>
        <p:xfrm>
          <a:off x="272984" y="1695198"/>
          <a:ext cx="9779000" cy="3190875"/>
        </p:xfrm>
        <a:graphic>
          <a:graphicData uri="http://schemas.openxmlformats.org/drawingml/2006/table">
            <a:tbl>
              <a:tblPr/>
              <a:tblGrid>
                <a:gridCol w="1397000">
                  <a:extLst>
                    <a:ext uri="{9D8B030D-6E8A-4147-A177-3AD203B41FA5}">
                      <a16:colId xmlns:a16="http://schemas.microsoft.com/office/drawing/2014/main" xmlns="" val="2481386599"/>
                    </a:ext>
                  </a:extLst>
                </a:gridCol>
                <a:gridCol w="1397000">
                  <a:extLst>
                    <a:ext uri="{9D8B030D-6E8A-4147-A177-3AD203B41FA5}">
                      <a16:colId xmlns:a16="http://schemas.microsoft.com/office/drawing/2014/main" xmlns="" val="466436483"/>
                    </a:ext>
                  </a:extLst>
                </a:gridCol>
                <a:gridCol w="1397000">
                  <a:extLst>
                    <a:ext uri="{9D8B030D-6E8A-4147-A177-3AD203B41FA5}">
                      <a16:colId xmlns:a16="http://schemas.microsoft.com/office/drawing/2014/main" xmlns="" val="4280713208"/>
                    </a:ext>
                  </a:extLst>
                </a:gridCol>
                <a:gridCol w="1397000">
                  <a:extLst>
                    <a:ext uri="{9D8B030D-6E8A-4147-A177-3AD203B41FA5}">
                      <a16:colId xmlns:a16="http://schemas.microsoft.com/office/drawing/2014/main" xmlns="" val="1543621332"/>
                    </a:ext>
                  </a:extLst>
                </a:gridCol>
                <a:gridCol w="1397000">
                  <a:extLst>
                    <a:ext uri="{9D8B030D-6E8A-4147-A177-3AD203B41FA5}">
                      <a16:colId xmlns:a16="http://schemas.microsoft.com/office/drawing/2014/main" xmlns="" val="2289505664"/>
                    </a:ext>
                  </a:extLst>
                </a:gridCol>
                <a:gridCol w="1397000">
                  <a:extLst>
                    <a:ext uri="{9D8B030D-6E8A-4147-A177-3AD203B41FA5}">
                      <a16:colId xmlns:a16="http://schemas.microsoft.com/office/drawing/2014/main" xmlns="" val="1854481275"/>
                    </a:ext>
                  </a:extLst>
                </a:gridCol>
                <a:gridCol w="1397000">
                  <a:extLst>
                    <a:ext uri="{9D8B030D-6E8A-4147-A177-3AD203B41FA5}">
                      <a16:colId xmlns:a16="http://schemas.microsoft.com/office/drawing/2014/main" xmlns="" val="4172530298"/>
                    </a:ext>
                  </a:extLst>
                </a:gridCol>
              </a:tblGrid>
              <a:tr h="762000">
                <a:tc gridSpan="7">
                  <a:txBody>
                    <a:bodyPr/>
                    <a:lstStyle/>
                    <a:p>
                      <a:pPr algn="ctr" fontAlgn="b"/>
                      <a:r>
                        <a:rPr lang="en-US" sz="1100" b="0" i="0" u="none" strike="noStrike" dirty="0">
                          <a:solidFill>
                            <a:srgbClr val="000000"/>
                          </a:solidFill>
                          <a:effectLst/>
                          <a:latin typeface="Century Gothic" panose="020B0502020202020204" pitchFamily="34" charset="0"/>
                        </a:rPr>
                        <a:t>Development Review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503323897"/>
                  </a:ext>
                </a:extLst>
              </a:tr>
              <a:tr h="447675">
                <a:tc>
                  <a:txBody>
                    <a:bodyPr/>
                    <a:lstStyle/>
                    <a:p>
                      <a:pPr algn="ctr" fontAlgn="ctr"/>
                      <a:r>
                        <a:rPr lang="en-US" sz="1100" b="0" i="0" u="none" strike="noStrike">
                          <a:solidFill>
                            <a:srgbClr val="000000"/>
                          </a:solidFill>
                          <a:effectLst/>
                          <a:latin typeface="Century Gothic" panose="020B0502020202020204" pitchFamily="34" charset="0"/>
                        </a:rPr>
                        <a:t>Project Type</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Location</a:t>
                      </a:r>
                    </a:p>
                  </a:txBody>
                  <a:tcPr marL="9525" marR="9525" marT="9525"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Description</a:t>
                      </a:r>
                    </a:p>
                  </a:txBody>
                  <a:tcPr marL="9525" marR="9525" marT="9525"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Status</a:t>
                      </a:r>
                    </a:p>
                  </a:txBody>
                  <a:tcPr marL="9525" marR="9525" marT="9525"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Recommendation by Legislative Body</a:t>
                      </a:r>
                    </a:p>
                  </a:txBody>
                  <a:tcPr marL="9525" marR="9525" marT="9525"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Date of Submittal</a:t>
                      </a:r>
                    </a:p>
                  </a:txBody>
                  <a:tcPr marL="9525" marR="9525" marT="9525" marB="0" anchor="ctr">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Date of Action</a:t>
                      </a: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85902902"/>
                  </a:ext>
                </a:extLst>
              </a:tr>
              <a:tr h="685800">
                <a:tc>
                  <a:txBody>
                    <a:bodyPr/>
                    <a:lstStyle/>
                    <a:p>
                      <a:pPr algn="ctr" fontAlgn="b"/>
                      <a:r>
                        <a:rPr lang="en-US" sz="1100" b="0" i="0" u="none" strike="noStrike">
                          <a:solidFill>
                            <a:srgbClr val="000000"/>
                          </a:solidFill>
                          <a:effectLst/>
                          <a:latin typeface="Century Gothic" panose="020B0502020202020204" pitchFamily="34" charset="0"/>
                        </a:rPr>
                        <a:t>Site plan review</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a:solidFill>
                            <a:srgbClr val="000000"/>
                          </a:solidFill>
                          <a:effectLst/>
                          <a:latin typeface="Century Gothic" panose="020B0502020202020204" pitchFamily="34" charset="0"/>
                        </a:rPr>
                        <a:t>123 Main Street</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a:solidFill>
                            <a:srgbClr val="000000"/>
                          </a:solidFill>
                          <a:effectLst/>
                          <a:latin typeface="Century Gothic" panose="020B0502020202020204" pitchFamily="34" charset="0"/>
                        </a:rPr>
                        <a:t>3,800 sq. ft. commercial building</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a:solidFill>
                            <a:srgbClr val="000000"/>
                          </a:solidFill>
                          <a:effectLst/>
                          <a:latin typeface="Century Gothic" panose="020B0502020202020204" pitchFamily="34" charset="0"/>
                        </a:rPr>
                        <a:t>Approved with Conditions</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a:solidFill>
                            <a:srgbClr val="000000"/>
                          </a:solidFill>
                          <a:effectLst/>
                          <a:latin typeface="Century Gothic" panose="020B0502020202020204" pitchFamily="34" charset="0"/>
                        </a:rPr>
                        <a:t>N/A</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a:solidFill>
                            <a:srgbClr val="000000"/>
                          </a:solidFill>
                          <a:effectLst/>
                          <a:latin typeface="Century Gothic" panose="020B0502020202020204" pitchFamily="34" charset="0"/>
                        </a:rPr>
                        <a:t>5/1/2018</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b"/>
                      <a:r>
                        <a:rPr lang="en-US" sz="1100" b="0" i="0" u="none" strike="noStrike" dirty="0">
                          <a:solidFill>
                            <a:srgbClr val="000000"/>
                          </a:solidFill>
                          <a:effectLst/>
                          <a:latin typeface="Century Gothic" panose="020B0502020202020204" pitchFamily="34" charset="0"/>
                        </a:rPr>
                        <a:t>5/30/2018</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FCFA"/>
                    </a:solidFill>
                  </a:tcPr>
                </a:tc>
                <a:extLst>
                  <a:ext uri="{0D108BD9-81ED-4DB2-BD59-A6C34878D82A}">
                    <a16:rowId xmlns:a16="http://schemas.microsoft.com/office/drawing/2014/main" xmlns="" val="1522547737"/>
                  </a:ext>
                </a:extLst>
              </a:tr>
              <a:tr h="323850">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2356689430"/>
                  </a:ext>
                </a:extLst>
              </a:tr>
              <a:tr h="323850">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FCFA"/>
                    </a:solidFill>
                  </a:tcPr>
                </a:tc>
                <a:extLst>
                  <a:ext uri="{0D108BD9-81ED-4DB2-BD59-A6C34878D82A}">
                    <a16:rowId xmlns:a16="http://schemas.microsoft.com/office/drawing/2014/main" xmlns="" val="3746607268"/>
                  </a:ext>
                </a:extLst>
              </a:tr>
              <a:tr h="323850">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1511429960"/>
                  </a:ext>
                </a:extLst>
              </a:tr>
              <a:tr h="323850">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FCFA"/>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FCFA"/>
                    </a:solidFill>
                  </a:tcPr>
                </a:tc>
                <a:extLst>
                  <a:ext uri="{0D108BD9-81ED-4DB2-BD59-A6C34878D82A}">
                    <a16:rowId xmlns:a16="http://schemas.microsoft.com/office/drawing/2014/main" xmlns="" val="2185680581"/>
                  </a:ext>
                </a:extLst>
              </a:tr>
            </a:tbl>
          </a:graphicData>
        </a:graphic>
      </p:graphicFrame>
    </p:spTree>
    <p:extLst>
      <p:ext uri="{BB962C8B-B14F-4D97-AF65-F5344CB8AC3E}">
        <p14:creationId xmlns:p14="http://schemas.microsoft.com/office/powerpoint/2010/main" val="254228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700" dirty="0" smtClean="0">
                <a:solidFill>
                  <a:schemeClr val="accent5"/>
                </a:solidFill>
              </a:rPr>
              <a:t>6.</a:t>
            </a:r>
            <a:endParaRPr lang="en-US" sz="28700" dirty="0">
              <a:solidFill>
                <a:schemeClr val="accent5"/>
              </a:solidFill>
            </a:endParaRPr>
          </a:p>
        </p:txBody>
      </p:sp>
      <p:sp>
        <p:nvSpPr>
          <p:cNvPr id="3" name="Content Placeholder 2"/>
          <p:cNvSpPr>
            <a:spLocks noGrp="1"/>
          </p:cNvSpPr>
          <p:nvPr>
            <p:ph sz="half" idx="2"/>
          </p:nvPr>
        </p:nvSpPr>
        <p:spPr>
          <a:xfrm>
            <a:off x="5657062" y="1863090"/>
            <a:ext cx="5029200" cy="4326573"/>
          </a:xfrm>
        </p:spPr>
        <p:txBody>
          <a:bodyPr/>
          <a:lstStyle/>
          <a:p>
            <a:pPr marL="0" indent="0">
              <a:buNone/>
            </a:pPr>
            <a:r>
              <a:rPr lang="en-US" b="1" dirty="0" smtClean="0"/>
              <a:t>VARIANCES</a:t>
            </a:r>
          </a:p>
          <a:p>
            <a:pPr marL="0" indent="0">
              <a:buNone/>
            </a:pPr>
            <a:endParaRPr lang="en-US" b="1" dirty="0"/>
          </a:p>
          <a:p>
            <a:pPr marL="0" indent="0">
              <a:buNone/>
            </a:pPr>
            <a:r>
              <a:rPr lang="en-US" dirty="0" smtClean="0"/>
              <a:t>Create a table similar to the following example</a:t>
            </a:r>
            <a:endParaRPr lang="en-US" dirty="0"/>
          </a:p>
        </p:txBody>
      </p:sp>
    </p:spTree>
    <p:extLst>
      <p:ext uri="{BB962C8B-B14F-4D97-AF65-F5344CB8AC3E}">
        <p14:creationId xmlns:p14="http://schemas.microsoft.com/office/powerpoint/2010/main" val="209067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213" y="202811"/>
            <a:ext cx="8229600" cy="1325563"/>
          </a:xfrm>
        </p:spPr>
        <p:txBody>
          <a:bodyPr/>
          <a:lstStyle/>
          <a:p>
            <a:r>
              <a:rPr lang="en-US" dirty="0" smtClean="0"/>
              <a:t>Example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21355143"/>
              </p:ext>
            </p:extLst>
          </p:nvPr>
        </p:nvGraphicFramePr>
        <p:xfrm>
          <a:off x="911772" y="1997340"/>
          <a:ext cx="10515603" cy="2284211"/>
        </p:xfrm>
        <a:graphic>
          <a:graphicData uri="http://schemas.openxmlformats.org/drawingml/2006/table">
            <a:tbl>
              <a:tblPr/>
              <a:tblGrid>
                <a:gridCol w="1502229">
                  <a:extLst>
                    <a:ext uri="{9D8B030D-6E8A-4147-A177-3AD203B41FA5}">
                      <a16:colId xmlns:a16="http://schemas.microsoft.com/office/drawing/2014/main" xmlns="" val="2666339477"/>
                    </a:ext>
                  </a:extLst>
                </a:gridCol>
                <a:gridCol w="1502229">
                  <a:extLst>
                    <a:ext uri="{9D8B030D-6E8A-4147-A177-3AD203B41FA5}">
                      <a16:colId xmlns:a16="http://schemas.microsoft.com/office/drawing/2014/main" xmlns="" val="770933002"/>
                    </a:ext>
                  </a:extLst>
                </a:gridCol>
                <a:gridCol w="1502229">
                  <a:extLst>
                    <a:ext uri="{9D8B030D-6E8A-4147-A177-3AD203B41FA5}">
                      <a16:colId xmlns:a16="http://schemas.microsoft.com/office/drawing/2014/main" xmlns="" val="701147585"/>
                    </a:ext>
                  </a:extLst>
                </a:gridCol>
                <a:gridCol w="1502229">
                  <a:extLst>
                    <a:ext uri="{9D8B030D-6E8A-4147-A177-3AD203B41FA5}">
                      <a16:colId xmlns:a16="http://schemas.microsoft.com/office/drawing/2014/main" xmlns="" val="4046216351"/>
                    </a:ext>
                  </a:extLst>
                </a:gridCol>
                <a:gridCol w="1502229">
                  <a:extLst>
                    <a:ext uri="{9D8B030D-6E8A-4147-A177-3AD203B41FA5}">
                      <a16:colId xmlns:a16="http://schemas.microsoft.com/office/drawing/2014/main" xmlns="" val="220208329"/>
                    </a:ext>
                  </a:extLst>
                </a:gridCol>
                <a:gridCol w="1502229">
                  <a:extLst>
                    <a:ext uri="{9D8B030D-6E8A-4147-A177-3AD203B41FA5}">
                      <a16:colId xmlns:a16="http://schemas.microsoft.com/office/drawing/2014/main" xmlns="" val="3219821573"/>
                    </a:ext>
                  </a:extLst>
                </a:gridCol>
                <a:gridCol w="1502229">
                  <a:extLst>
                    <a:ext uri="{9D8B030D-6E8A-4147-A177-3AD203B41FA5}">
                      <a16:colId xmlns:a16="http://schemas.microsoft.com/office/drawing/2014/main" xmlns="" val="777997476"/>
                    </a:ext>
                  </a:extLst>
                </a:gridCol>
              </a:tblGrid>
              <a:tr h="702240">
                <a:tc gridSpan="7">
                  <a:txBody>
                    <a:bodyPr/>
                    <a:lstStyle/>
                    <a:p>
                      <a:pPr algn="ctr" fontAlgn="b"/>
                      <a:r>
                        <a:rPr lang="en-US" sz="1800" b="0" i="0" u="none" strike="noStrike">
                          <a:solidFill>
                            <a:srgbClr val="000000"/>
                          </a:solidFill>
                          <a:effectLst/>
                          <a:latin typeface="Calibri" panose="020F0502020204030204" pitchFamily="34" charset="0"/>
                        </a:rPr>
                        <a:t>Variances</a:t>
                      </a:r>
                    </a:p>
                  </a:txBody>
                  <a:tcPr marL="7717" marR="7717" marT="77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0117982"/>
                  </a:ext>
                </a:extLst>
              </a:tr>
              <a:tr h="517034">
                <a:tc>
                  <a:txBody>
                    <a:bodyPr/>
                    <a:lstStyle/>
                    <a:p>
                      <a:pPr algn="ctr" fontAlgn="b"/>
                      <a:r>
                        <a:rPr lang="en-US" sz="1000" b="0" i="0" u="none" strike="noStrike">
                          <a:solidFill>
                            <a:srgbClr val="000000"/>
                          </a:solidFill>
                          <a:effectLst/>
                          <a:latin typeface="Calibri" panose="020F0502020204030204" pitchFamily="34" charset="0"/>
                        </a:rPr>
                        <a:t>Variance Type</a:t>
                      </a:r>
                    </a:p>
                  </a:txBody>
                  <a:tcPr marL="7717" marR="7717" marT="7717"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Location</a:t>
                      </a:r>
                    </a:p>
                  </a:txBody>
                  <a:tcPr marL="7717" marR="7717" marT="7717" marB="0" anchor="b">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Description</a:t>
                      </a:r>
                    </a:p>
                  </a:txBody>
                  <a:tcPr marL="7717" marR="7717" marT="7717" marB="0" anchor="b">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Status</a:t>
                      </a:r>
                    </a:p>
                  </a:txBody>
                  <a:tcPr marL="7717" marR="7717" marT="7717" marB="0" anchor="b">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Recommendation by Legislation</a:t>
                      </a:r>
                    </a:p>
                  </a:txBody>
                  <a:tcPr marL="7717" marR="7717" marT="7717" marB="0" anchor="b">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Date of Submittal</a:t>
                      </a:r>
                    </a:p>
                  </a:txBody>
                  <a:tcPr marL="7717" marR="7717" marT="7717" marB="0" anchor="b">
                    <a:lnL>
                      <a:noFill/>
                    </a:lnL>
                    <a:lnR>
                      <a:noFill/>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Date of Action</a:t>
                      </a:r>
                    </a:p>
                  </a:txBody>
                  <a:tcPr marL="7717" marR="7717" marT="7717" marB="0" anchor="b">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95692019"/>
                  </a:ext>
                </a:extLst>
              </a:tr>
              <a:tr h="354979">
                <a:tc>
                  <a:txBody>
                    <a:bodyPr/>
                    <a:lstStyle/>
                    <a:p>
                      <a:pPr algn="ctr" fontAlgn="ctr"/>
                      <a:r>
                        <a:rPr lang="en-US" sz="1000" b="0" i="1" u="none" strike="noStrike">
                          <a:solidFill>
                            <a:srgbClr val="000000"/>
                          </a:solidFill>
                          <a:effectLst/>
                          <a:latin typeface="Calibri" panose="020F0502020204030204" pitchFamily="34" charset="0"/>
                        </a:rPr>
                        <a:t>Setback</a:t>
                      </a:r>
                    </a:p>
                  </a:txBody>
                  <a:tcPr marL="7717" marR="7717" marT="771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123 Main Street</a:t>
                      </a:r>
                    </a:p>
                  </a:txBody>
                  <a:tcPr marL="7717" marR="7717" marT="7717" marB="0" anchor="ctr">
                    <a:lnL>
                      <a:noFill/>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3,800 Sq. Ft. commercial building</a:t>
                      </a:r>
                    </a:p>
                  </a:txBody>
                  <a:tcPr marL="7717" marR="7717" marT="7717" marB="0" anchor="ctr">
                    <a:lnL>
                      <a:noFill/>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Approved with conditions</a:t>
                      </a:r>
                    </a:p>
                  </a:txBody>
                  <a:tcPr marL="7717" marR="7717" marT="7717" marB="0" anchor="ctr">
                    <a:lnL>
                      <a:noFill/>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N/A</a:t>
                      </a:r>
                    </a:p>
                  </a:txBody>
                  <a:tcPr marL="7717" marR="7717" marT="7717" marB="0" anchor="ctr">
                    <a:lnL>
                      <a:noFill/>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5/20/2018</a:t>
                      </a:r>
                    </a:p>
                  </a:txBody>
                  <a:tcPr marL="7717" marR="7717" marT="7717" marB="0" anchor="ctr">
                    <a:lnL>
                      <a:noFill/>
                    </a:lnL>
                    <a:lnR>
                      <a:noFill/>
                    </a:lnR>
                    <a:lnT w="12700" cap="flat" cmpd="sng"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a:solidFill>
                            <a:srgbClr val="000000"/>
                          </a:solidFill>
                          <a:effectLst/>
                          <a:latin typeface="Calibri" panose="020F0502020204030204" pitchFamily="34" charset="0"/>
                        </a:rPr>
                        <a:t>7/1/2018</a:t>
                      </a:r>
                    </a:p>
                  </a:txBody>
                  <a:tcPr marL="7717" marR="7717" marT="7717"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FDFD"/>
                    </a:solidFill>
                  </a:tcPr>
                </a:tc>
                <a:extLst>
                  <a:ext uri="{0D108BD9-81ED-4DB2-BD59-A6C34878D82A}">
                    <a16:rowId xmlns:a16="http://schemas.microsoft.com/office/drawing/2014/main" xmlns="" val="805414941"/>
                  </a:ext>
                </a:extLst>
              </a:tr>
              <a:tr h="354979">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353999648"/>
                  </a:ext>
                </a:extLst>
              </a:tr>
              <a:tr h="354979">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DFDFD"/>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7717" marR="7717" marT="77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FDFD"/>
                    </a:solidFill>
                  </a:tcPr>
                </a:tc>
                <a:extLst>
                  <a:ext uri="{0D108BD9-81ED-4DB2-BD59-A6C34878D82A}">
                    <a16:rowId xmlns:a16="http://schemas.microsoft.com/office/drawing/2014/main" xmlns="" val="142028596"/>
                  </a:ext>
                </a:extLst>
              </a:tr>
            </a:tbl>
          </a:graphicData>
        </a:graphic>
      </p:graphicFrame>
      <p:sp>
        <p:nvSpPr>
          <p:cNvPr id="4" name="Rectangle 3"/>
          <p:cNvSpPr/>
          <p:nvPr/>
        </p:nvSpPr>
        <p:spPr>
          <a:xfrm>
            <a:off x="84083" y="0"/>
            <a:ext cx="457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41421" y="-297"/>
            <a:ext cx="42676" cy="6858594"/>
          </a:xfrm>
          <a:prstGeom prst="rect">
            <a:avLst/>
          </a:prstGeom>
        </p:spPr>
      </p:pic>
    </p:spTree>
    <p:extLst>
      <p:ext uri="{BB962C8B-B14F-4D97-AF65-F5344CB8AC3E}">
        <p14:creationId xmlns:p14="http://schemas.microsoft.com/office/powerpoint/2010/main" val="254377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700" dirty="0" smtClean="0">
                <a:solidFill>
                  <a:schemeClr val="accent5"/>
                </a:solidFill>
              </a:rPr>
              <a:t>7.</a:t>
            </a:r>
            <a:endParaRPr lang="en-US" sz="28700" dirty="0">
              <a:solidFill>
                <a:schemeClr val="accent5"/>
              </a:solidFill>
            </a:endParaRPr>
          </a:p>
        </p:txBody>
      </p:sp>
      <p:sp>
        <p:nvSpPr>
          <p:cNvPr id="3" name="Content Placeholder 2"/>
          <p:cNvSpPr>
            <a:spLocks noGrp="1"/>
          </p:cNvSpPr>
          <p:nvPr>
            <p:ph sz="half" idx="2"/>
          </p:nvPr>
        </p:nvSpPr>
        <p:spPr>
          <a:xfrm>
            <a:off x="5825227" y="1863090"/>
            <a:ext cx="5029200" cy="4326573"/>
          </a:xfrm>
        </p:spPr>
        <p:txBody>
          <a:bodyPr/>
          <a:lstStyle/>
          <a:p>
            <a:pPr marL="0" indent="0">
              <a:buNone/>
            </a:pPr>
            <a:r>
              <a:rPr lang="en-US" b="1" dirty="0" smtClean="0"/>
              <a:t>ACTIONS BY LEGISLATIVE BODY</a:t>
            </a:r>
          </a:p>
          <a:p>
            <a:pPr marL="0" indent="0">
              <a:buNone/>
            </a:pPr>
            <a:endParaRPr lang="en-US" b="1" dirty="0"/>
          </a:p>
          <a:p>
            <a:pPr marL="0" indent="0">
              <a:buNone/>
            </a:pPr>
            <a:r>
              <a:rPr lang="en-US" dirty="0" smtClean="0"/>
              <a:t>Review actions taken by the legislative body related to planning and development (the past year) and summarize. If none, address the topic still in the annual report, but state “none” for the section reference. </a:t>
            </a:r>
            <a:endParaRPr lang="en-US" dirty="0"/>
          </a:p>
        </p:txBody>
      </p:sp>
    </p:spTree>
    <p:extLst>
      <p:ext uri="{BB962C8B-B14F-4D97-AF65-F5344CB8AC3E}">
        <p14:creationId xmlns:p14="http://schemas.microsoft.com/office/powerpoint/2010/main" val="1173901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700" dirty="0" smtClean="0">
                <a:solidFill>
                  <a:schemeClr val="accent5"/>
                </a:solidFill>
              </a:rPr>
              <a:t>8.</a:t>
            </a:r>
            <a:endParaRPr lang="en-US" sz="28700" dirty="0">
              <a:solidFill>
                <a:schemeClr val="accent5"/>
              </a:solidFill>
            </a:endParaRPr>
          </a:p>
        </p:txBody>
      </p:sp>
      <p:sp>
        <p:nvSpPr>
          <p:cNvPr id="3" name="Content Placeholder 2"/>
          <p:cNvSpPr>
            <a:spLocks noGrp="1"/>
          </p:cNvSpPr>
          <p:nvPr>
            <p:ph sz="half" idx="2"/>
          </p:nvPr>
        </p:nvSpPr>
        <p:spPr>
          <a:xfrm>
            <a:off x="5877778" y="932684"/>
            <a:ext cx="5029200" cy="4326573"/>
          </a:xfrm>
        </p:spPr>
        <p:txBody>
          <a:bodyPr/>
          <a:lstStyle/>
          <a:p>
            <a:pPr marL="0" indent="0">
              <a:buNone/>
            </a:pPr>
            <a:r>
              <a:rPr lang="en-US" b="1" dirty="0" smtClean="0"/>
              <a:t>ZONING MAP</a:t>
            </a:r>
          </a:p>
          <a:p>
            <a:pPr marL="0" indent="0">
              <a:buNone/>
            </a:pPr>
            <a:endParaRPr lang="en-US" b="1" dirty="0" smtClean="0"/>
          </a:p>
          <a:p>
            <a:pPr marL="0" indent="0">
              <a:buNone/>
            </a:pPr>
            <a:r>
              <a:rPr lang="en-US" dirty="0" smtClean="0"/>
              <a:t>Review with listed development and rezoning requests to analyze potential trends and summarize. List any approved rezoning. One can use either a table or include a new and old map with changes.</a:t>
            </a:r>
            <a:endParaRPr lang="en-US" dirty="0"/>
          </a:p>
        </p:txBody>
      </p:sp>
    </p:spTree>
    <p:extLst>
      <p:ext uri="{BB962C8B-B14F-4D97-AF65-F5344CB8AC3E}">
        <p14:creationId xmlns:p14="http://schemas.microsoft.com/office/powerpoint/2010/main" val="693730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677636"/>
            <a:ext cx="3773214" cy="1051034"/>
          </a:xfrm>
        </p:spPr>
        <p:txBody>
          <a:bodyPr>
            <a:normAutofit/>
          </a:bodyPr>
          <a:lstStyle/>
          <a:p>
            <a:r>
              <a:rPr lang="en-US" sz="4800" dirty="0" smtClean="0">
                <a:solidFill>
                  <a:schemeClr val="tx2"/>
                </a:solidFill>
              </a:rPr>
              <a:t>Example</a:t>
            </a:r>
            <a:endParaRPr lang="en-US" sz="48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5551059"/>
              </p:ext>
            </p:extLst>
          </p:nvPr>
        </p:nvGraphicFramePr>
        <p:xfrm>
          <a:off x="2068830" y="2613284"/>
          <a:ext cx="7738108" cy="2530216"/>
        </p:xfrm>
        <a:graphic>
          <a:graphicData uri="http://schemas.openxmlformats.org/drawingml/2006/table">
            <a:tbl>
              <a:tblPr/>
              <a:tblGrid>
                <a:gridCol w="1934527">
                  <a:extLst>
                    <a:ext uri="{9D8B030D-6E8A-4147-A177-3AD203B41FA5}">
                      <a16:colId xmlns:a16="http://schemas.microsoft.com/office/drawing/2014/main" xmlns="" val="894616952"/>
                    </a:ext>
                  </a:extLst>
                </a:gridCol>
                <a:gridCol w="1934527">
                  <a:extLst>
                    <a:ext uri="{9D8B030D-6E8A-4147-A177-3AD203B41FA5}">
                      <a16:colId xmlns:a16="http://schemas.microsoft.com/office/drawing/2014/main" xmlns="" val="3713924882"/>
                    </a:ext>
                  </a:extLst>
                </a:gridCol>
                <a:gridCol w="1934527">
                  <a:extLst>
                    <a:ext uri="{9D8B030D-6E8A-4147-A177-3AD203B41FA5}">
                      <a16:colId xmlns:a16="http://schemas.microsoft.com/office/drawing/2014/main" xmlns="" val="907123011"/>
                    </a:ext>
                  </a:extLst>
                </a:gridCol>
                <a:gridCol w="1934527">
                  <a:extLst>
                    <a:ext uri="{9D8B030D-6E8A-4147-A177-3AD203B41FA5}">
                      <a16:colId xmlns:a16="http://schemas.microsoft.com/office/drawing/2014/main" xmlns="" val="2417404024"/>
                    </a:ext>
                  </a:extLst>
                </a:gridCol>
              </a:tblGrid>
              <a:tr h="459596">
                <a:tc gridSpan="4">
                  <a:txBody>
                    <a:bodyPr/>
                    <a:lstStyle/>
                    <a:p>
                      <a:pPr algn="ctr" fontAlgn="b"/>
                      <a:r>
                        <a:rPr lang="en-US" sz="1300" b="0" i="0" u="none" strike="noStrike" dirty="0">
                          <a:solidFill>
                            <a:srgbClr val="000000"/>
                          </a:solidFill>
                          <a:effectLst/>
                          <a:latin typeface="Century Gothic" panose="020B0502020202020204" pitchFamily="34" charset="0"/>
                        </a:rPr>
                        <a:t>Zoning </a:t>
                      </a:r>
                      <a:r>
                        <a:rPr lang="en-US" sz="1300" b="0" i="0" u="none" strike="noStrike" dirty="0" smtClean="0">
                          <a:solidFill>
                            <a:srgbClr val="000000"/>
                          </a:solidFill>
                          <a:effectLst/>
                          <a:latin typeface="Century Gothic" panose="020B0502020202020204" pitchFamily="34" charset="0"/>
                        </a:rPr>
                        <a:t>Map - </a:t>
                      </a:r>
                      <a:r>
                        <a:rPr lang="en-US" sz="1300" b="0" i="0" u="none" strike="noStrike" dirty="0">
                          <a:solidFill>
                            <a:srgbClr val="000000"/>
                          </a:solidFill>
                          <a:effectLst/>
                          <a:latin typeface="Century Gothic" panose="020B0502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24888393"/>
                  </a:ext>
                </a:extLst>
              </a:tr>
              <a:tr h="414124">
                <a:tc>
                  <a:txBody>
                    <a:bodyPr/>
                    <a:lstStyle/>
                    <a:p>
                      <a:pPr algn="ctr" fontAlgn="ctr"/>
                      <a:r>
                        <a:rPr lang="en-US" sz="1100" b="0" i="0" u="none" strike="noStrike" dirty="0">
                          <a:solidFill>
                            <a:srgbClr val="000000"/>
                          </a:solidFill>
                          <a:effectLst/>
                          <a:latin typeface="Century Gothic" panose="020B0502020202020204" pitchFamily="34" charset="0"/>
                        </a:rPr>
                        <a:t>Amended </a:t>
                      </a:r>
                      <a:r>
                        <a:rPr lang="en-US" sz="1100" b="0" i="0" u="none" strike="noStrike" dirty="0" smtClean="0">
                          <a:solidFill>
                            <a:srgbClr val="000000"/>
                          </a:solidFill>
                          <a:effectLst/>
                          <a:latin typeface="Century Gothic" panose="020B0502020202020204" pitchFamily="34" charset="0"/>
                        </a:rPr>
                        <a:t>Zoning</a:t>
                      </a:r>
                      <a:endParaRPr lang="en-US" sz="11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smtClean="0">
                          <a:solidFill>
                            <a:srgbClr val="000000"/>
                          </a:solidFill>
                          <a:effectLst/>
                          <a:latin typeface="Century Gothic" panose="020B0502020202020204" pitchFamily="34" charset="0"/>
                        </a:rPr>
                        <a:t>Original Zoning</a:t>
                      </a:r>
                      <a:endParaRPr lang="en-US" sz="11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Date Amended</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Notes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61765346"/>
                  </a:ext>
                </a:extLst>
              </a:tr>
              <a:tr h="414124">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FCFA"/>
                    </a:solidFill>
                  </a:tcPr>
                </a:tc>
                <a:extLst>
                  <a:ext uri="{0D108BD9-81ED-4DB2-BD59-A6C34878D82A}">
                    <a16:rowId xmlns:a16="http://schemas.microsoft.com/office/drawing/2014/main" xmlns="" val="4005290760"/>
                  </a:ext>
                </a:extLst>
              </a:tr>
              <a:tr h="414124">
                <a:tc>
                  <a:txBody>
                    <a:bodyPr/>
                    <a:lstStyle/>
                    <a:p>
                      <a:pPr algn="ctr" fontAlgn="ctr"/>
                      <a:r>
                        <a:rPr lang="en-US" sz="1100" b="0" i="1" u="none" strike="noStrike" dirty="0">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2858931537"/>
                  </a:ext>
                </a:extLst>
              </a:tr>
              <a:tr h="414124">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FCFA"/>
                    </a:solidFill>
                  </a:tcPr>
                </a:tc>
                <a:extLst>
                  <a:ext uri="{0D108BD9-81ED-4DB2-BD59-A6C34878D82A}">
                    <a16:rowId xmlns:a16="http://schemas.microsoft.com/office/drawing/2014/main" xmlns="" val="1477484620"/>
                  </a:ext>
                </a:extLst>
              </a:tr>
              <a:tr h="414124">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55518527"/>
                  </a:ext>
                </a:extLst>
              </a:tr>
            </a:tbl>
          </a:graphicData>
        </a:graphic>
      </p:graphicFrame>
      <p:sp>
        <p:nvSpPr>
          <p:cNvPr id="6" name="Rectangle 5"/>
          <p:cNvSpPr/>
          <p:nvPr/>
        </p:nvSpPr>
        <p:spPr>
          <a:xfrm>
            <a:off x="0" y="1728670"/>
            <a:ext cx="12192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97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700" dirty="0" smtClean="0">
                <a:solidFill>
                  <a:schemeClr val="accent5"/>
                </a:solidFill>
              </a:rPr>
              <a:t>9.</a:t>
            </a:r>
            <a:endParaRPr lang="en-US" sz="28700" dirty="0">
              <a:solidFill>
                <a:schemeClr val="accent5"/>
              </a:solidFill>
            </a:endParaRPr>
          </a:p>
        </p:txBody>
      </p:sp>
      <p:sp>
        <p:nvSpPr>
          <p:cNvPr id="3" name="Content Placeholder 2"/>
          <p:cNvSpPr>
            <a:spLocks noGrp="1"/>
          </p:cNvSpPr>
          <p:nvPr>
            <p:ph sz="half" idx="2"/>
          </p:nvPr>
        </p:nvSpPr>
        <p:spPr>
          <a:xfrm>
            <a:off x="6195060" y="1290955"/>
            <a:ext cx="5029200" cy="4326573"/>
          </a:xfrm>
        </p:spPr>
        <p:txBody>
          <a:bodyPr/>
          <a:lstStyle/>
          <a:p>
            <a:pPr marL="0" indent="0">
              <a:buNone/>
            </a:pPr>
            <a:r>
              <a:rPr lang="en-US" b="1" dirty="0" smtClean="0"/>
              <a:t>TRAININGS	</a:t>
            </a:r>
          </a:p>
          <a:p>
            <a:pPr marL="0" indent="0">
              <a:buNone/>
            </a:pPr>
            <a:endParaRPr lang="en-US" b="1" dirty="0"/>
          </a:p>
          <a:p>
            <a:pPr marL="0" indent="0">
              <a:buNone/>
            </a:pPr>
            <a:r>
              <a:rPr lang="en-US" dirty="0" smtClean="0"/>
              <a:t>Create a table of trainings, a description of them, who attended and the date taken. Additional information can be added for more detail.</a:t>
            </a:r>
            <a:endParaRPr lang="en-US" dirty="0"/>
          </a:p>
        </p:txBody>
      </p:sp>
    </p:spTree>
    <p:extLst>
      <p:ext uri="{BB962C8B-B14F-4D97-AF65-F5344CB8AC3E}">
        <p14:creationId xmlns:p14="http://schemas.microsoft.com/office/powerpoint/2010/main" val="561698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7257" y="96000"/>
            <a:ext cx="8229600" cy="1325563"/>
          </a:xfrm>
        </p:spPr>
        <p:txBody>
          <a:bodyPr>
            <a:normAutofit/>
          </a:bodyPr>
          <a:lstStyle/>
          <a:p>
            <a:r>
              <a:rPr lang="en-US" sz="4800" dirty="0" smtClean="0">
                <a:effectLst>
                  <a:outerShdw blurRad="38100" dist="38100" dir="2700000" algn="tl">
                    <a:srgbClr val="000000">
                      <a:alpha val="43137"/>
                    </a:srgbClr>
                  </a:outerShdw>
                </a:effectLst>
              </a:rPr>
              <a:t>Example</a:t>
            </a:r>
            <a:endParaRPr lang="en-US" sz="4800" dirty="0">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430757973"/>
              </p:ext>
            </p:extLst>
          </p:nvPr>
        </p:nvGraphicFramePr>
        <p:xfrm>
          <a:off x="1947257" y="2045969"/>
          <a:ext cx="9067800" cy="3541232"/>
        </p:xfrm>
        <a:graphic>
          <a:graphicData uri="http://schemas.openxmlformats.org/drawingml/2006/table">
            <a:tbl>
              <a:tblPr/>
              <a:tblGrid>
                <a:gridCol w="1295400">
                  <a:extLst>
                    <a:ext uri="{9D8B030D-6E8A-4147-A177-3AD203B41FA5}">
                      <a16:colId xmlns:a16="http://schemas.microsoft.com/office/drawing/2014/main" xmlns="" val="1306989892"/>
                    </a:ext>
                  </a:extLst>
                </a:gridCol>
                <a:gridCol w="1295400">
                  <a:extLst>
                    <a:ext uri="{9D8B030D-6E8A-4147-A177-3AD203B41FA5}">
                      <a16:colId xmlns:a16="http://schemas.microsoft.com/office/drawing/2014/main" xmlns="" val="1262037095"/>
                    </a:ext>
                  </a:extLst>
                </a:gridCol>
                <a:gridCol w="1295400">
                  <a:extLst>
                    <a:ext uri="{9D8B030D-6E8A-4147-A177-3AD203B41FA5}">
                      <a16:colId xmlns:a16="http://schemas.microsoft.com/office/drawing/2014/main" xmlns="" val="3736941520"/>
                    </a:ext>
                  </a:extLst>
                </a:gridCol>
                <a:gridCol w="1295400">
                  <a:extLst>
                    <a:ext uri="{9D8B030D-6E8A-4147-A177-3AD203B41FA5}">
                      <a16:colId xmlns:a16="http://schemas.microsoft.com/office/drawing/2014/main" xmlns="" val="3282981355"/>
                    </a:ext>
                  </a:extLst>
                </a:gridCol>
                <a:gridCol w="1295400">
                  <a:extLst>
                    <a:ext uri="{9D8B030D-6E8A-4147-A177-3AD203B41FA5}">
                      <a16:colId xmlns:a16="http://schemas.microsoft.com/office/drawing/2014/main" xmlns="" val="3505396399"/>
                    </a:ext>
                  </a:extLst>
                </a:gridCol>
                <a:gridCol w="1295400">
                  <a:extLst>
                    <a:ext uri="{9D8B030D-6E8A-4147-A177-3AD203B41FA5}">
                      <a16:colId xmlns:a16="http://schemas.microsoft.com/office/drawing/2014/main" xmlns="" val="1169585625"/>
                    </a:ext>
                  </a:extLst>
                </a:gridCol>
                <a:gridCol w="1295400">
                  <a:extLst>
                    <a:ext uri="{9D8B030D-6E8A-4147-A177-3AD203B41FA5}">
                      <a16:colId xmlns:a16="http://schemas.microsoft.com/office/drawing/2014/main" xmlns="" val="793762821"/>
                    </a:ext>
                  </a:extLst>
                </a:gridCol>
              </a:tblGrid>
              <a:tr h="837596">
                <a:tc gridSpan="7">
                  <a:txBody>
                    <a:bodyPr/>
                    <a:lstStyle/>
                    <a:p>
                      <a:pPr algn="ctr" fontAlgn="b"/>
                      <a:r>
                        <a:rPr lang="en-US" sz="1600" b="0" i="0" u="none" strike="noStrike" dirty="0">
                          <a:solidFill>
                            <a:srgbClr val="000000"/>
                          </a:solidFill>
                          <a:effectLst/>
                          <a:latin typeface="Calibri" panose="020F0502020204030204" pitchFamily="34" charset="0"/>
                        </a:rPr>
                        <a:t>Training Tracker</a:t>
                      </a:r>
                    </a:p>
                  </a:txBody>
                  <a:tcPr marL="7717" marR="7717" marT="771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01552318"/>
                  </a:ext>
                </a:extLst>
              </a:tr>
              <a:tr h="487715">
                <a:tc>
                  <a:txBody>
                    <a:bodyPr/>
                    <a:lstStyle/>
                    <a:p>
                      <a:pPr algn="ctr" fontAlgn="b"/>
                      <a:r>
                        <a:rPr lang="en-US" sz="1200" b="0" i="0" u="none" strike="noStrike" dirty="0">
                          <a:solidFill>
                            <a:srgbClr val="000000"/>
                          </a:solidFill>
                          <a:effectLst/>
                          <a:latin typeface="Calibri" panose="020F0502020204030204" pitchFamily="34" charset="0"/>
                        </a:rPr>
                        <a:t>Member</a:t>
                      </a:r>
                    </a:p>
                  </a:txBody>
                  <a:tcPr marL="7717" marR="7717" marT="7717"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Training </a:t>
                      </a:r>
                    </a:p>
                  </a:txBody>
                  <a:tcPr marL="7717" marR="7717" marT="7717"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Description</a:t>
                      </a:r>
                    </a:p>
                  </a:txBody>
                  <a:tcPr marL="7717" marR="7717" marT="7717"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Date</a:t>
                      </a:r>
                    </a:p>
                  </a:txBody>
                  <a:tcPr marL="7717" marR="7717" marT="7717"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Shared with Other Boards</a:t>
                      </a:r>
                    </a:p>
                  </a:txBody>
                  <a:tcPr marL="7717" marR="7717" marT="7717"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Would Recommend</a:t>
                      </a:r>
                    </a:p>
                  </a:txBody>
                  <a:tcPr marL="7717" marR="7717" marT="7717"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Notes</a:t>
                      </a:r>
                    </a:p>
                  </a:txBody>
                  <a:tcPr marL="7717" marR="7717" marT="7717"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43416994"/>
                  </a:ext>
                </a:extLst>
              </a:tr>
              <a:tr h="752776">
                <a:tc>
                  <a:txBody>
                    <a:bodyPr/>
                    <a:lstStyle/>
                    <a:p>
                      <a:pPr algn="ctr" fontAlgn="ctr"/>
                      <a:r>
                        <a:rPr lang="en-US" sz="1050" b="0" i="1" u="none" strike="noStrike">
                          <a:solidFill>
                            <a:srgbClr val="000000"/>
                          </a:solidFill>
                          <a:effectLst/>
                          <a:latin typeface="Calibri" panose="020F0502020204030204" pitchFamily="34" charset="0"/>
                        </a:rPr>
                        <a:t>Henrey Emmons</a:t>
                      </a:r>
                    </a:p>
                  </a:txBody>
                  <a:tcPr marL="7717" marR="7717" marT="7717" marB="0" anchor="ctr">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50" b="0" i="1" u="none" strike="noStrike">
                          <a:solidFill>
                            <a:srgbClr val="000000"/>
                          </a:solidFill>
                          <a:effectLst/>
                          <a:latin typeface="Calibri" panose="020F0502020204030204" pitchFamily="34" charset="0"/>
                        </a:rPr>
                        <a:t>RRC Best Practice Training 1-6</a:t>
                      </a:r>
                    </a:p>
                  </a:txBody>
                  <a:tcPr marL="7717" marR="7717" marT="7717" marB="0" anchor="ctr">
                    <a:lnL>
                      <a:noFill/>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00" b="0" i="1" u="none" strike="noStrike" dirty="0">
                          <a:solidFill>
                            <a:srgbClr val="000000"/>
                          </a:solidFill>
                          <a:effectLst/>
                          <a:latin typeface="Calibri" panose="020F0502020204030204" pitchFamily="34" charset="0"/>
                        </a:rPr>
                        <a:t>Learned about the RRC Best Practices and how to attract investment in our community</a:t>
                      </a:r>
                    </a:p>
                  </a:txBody>
                  <a:tcPr marL="7717" marR="7717" marT="7717" marB="0" anchor="ctr">
                    <a:lnL>
                      <a:noFill/>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50" b="0" i="1" u="none" strike="noStrike" dirty="0">
                          <a:solidFill>
                            <a:srgbClr val="000000"/>
                          </a:solidFill>
                          <a:effectLst/>
                          <a:latin typeface="Calibri" panose="020F0502020204030204" pitchFamily="34" charset="0"/>
                        </a:rPr>
                        <a:t>8/20/2018 - 8/21/2018</a:t>
                      </a:r>
                    </a:p>
                  </a:txBody>
                  <a:tcPr marL="7717" marR="7717" marT="7717" marB="0" anchor="ctr">
                    <a:lnL>
                      <a:noFill/>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100" b="0" i="1" u="none" strike="noStrike" dirty="0">
                          <a:solidFill>
                            <a:srgbClr val="222222"/>
                          </a:solidFill>
                          <a:effectLst/>
                          <a:latin typeface="Arial" panose="020B0604020202020204" pitchFamily="34" charset="0"/>
                        </a:rPr>
                        <a:t>✓</a:t>
                      </a:r>
                    </a:p>
                  </a:txBody>
                  <a:tcPr marL="7717" marR="7717" marT="7717" marB="0" anchor="ctr">
                    <a:lnL>
                      <a:noFill/>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100" b="0" i="1" u="none" strike="noStrike">
                          <a:solidFill>
                            <a:srgbClr val="222222"/>
                          </a:solidFill>
                          <a:effectLst/>
                          <a:latin typeface="Arial" panose="020B0604020202020204" pitchFamily="34" charset="0"/>
                        </a:rPr>
                        <a:t>✓</a:t>
                      </a:r>
                    </a:p>
                  </a:txBody>
                  <a:tcPr marL="7717" marR="7717" marT="7717" marB="0" anchor="ctr">
                    <a:lnL>
                      <a:noFill/>
                    </a:lnL>
                    <a:lnR>
                      <a:noFill/>
                    </a:lnR>
                    <a:lnT w="25400" cap="flat" cmpd="dbl" algn="ctr">
                      <a:solidFill>
                        <a:srgbClr val="000000"/>
                      </a:solidFill>
                      <a:prstDash val="solid"/>
                      <a:round/>
                      <a:headEnd type="none" w="med" len="med"/>
                      <a:tailEnd type="none" w="med" len="med"/>
                    </a:lnT>
                    <a:lnB>
                      <a:noFill/>
                    </a:lnB>
                    <a:solidFill>
                      <a:srgbClr val="FDFDFD"/>
                    </a:solidFill>
                  </a:tcPr>
                </a:tc>
                <a:tc>
                  <a:txBody>
                    <a:bodyPr/>
                    <a:lstStyle/>
                    <a:p>
                      <a:pPr algn="ctr" fontAlgn="ctr"/>
                      <a:r>
                        <a:rPr lang="en-US" sz="1050" b="0" i="1" u="none" strike="noStrike" dirty="0">
                          <a:solidFill>
                            <a:srgbClr val="000000"/>
                          </a:solidFill>
                          <a:effectLst/>
                          <a:latin typeface="Calibri" panose="020F0502020204030204" pitchFamily="34" charset="0"/>
                        </a:rPr>
                        <a:t>-</a:t>
                      </a:r>
                    </a:p>
                  </a:txBody>
                  <a:tcPr marL="7717" marR="7717" marT="7717" marB="0" anchor="ctr">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DFDFD"/>
                    </a:solidFill>
                  </a:tcPr>
                </a:tc>
                <a:extLst>
                  <a:ext uri="{0D108BD9-81ED-4DB2-BD59-A6C34878D82A}">
                    <a16:rowId xmlns:a16="http://schemas.microsoft.com/office/drawing/2014/main" xmlns="" val="4107054293"/>
                  </a:ext>
                </a:extLst>
              </a:tr>
              <a:tr h="487715">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2287124515"/>
                  </a:ext>
                </a:extLst>
              </a:tr>
              <a:tr h="487715">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w="12700" cap="flat" cmpd="sng" algn="ctr">
                      <a:solidFill>
                        <a:srgbClr val="000000"/>
                      </a:solidFill>
                      <a:prstDash val="solid"/>
                      <a:round/>
                      <a:headEnd type="none" w="med" len="med"/>
                      <a:tailEnd type="none" w="med" len="med"/>
                    </a:lnL>
                    <a:lnR>
                      <a:noFill/>
                    </a:lnR>
                    <a:lnT>
                      <a:noFill/>
                    </a:lnT>
                    <a:lnB>
                      <a:noFill/>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DFDFD"/>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a:noFill/>
                    </a:lnB>
                    <a:solidFill>
                      <a:srgbClr val="FDFDFD"/>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w="12700" cap="flat" cmpd="sng" algn="ctr">
                      <a:solidFill>
                        <a:srgbClr val="000000"/>
                      </a:solidFill>
                      <a:prstDash val="solid"/>
                      <a:round/>
                      <a:headEnd type="none" w="med" len="med"/>
                      <a:tailEnd type="none" w="med" len="med"/>
                    </a:lnR>
                    <a:lnT>
                      <a:noFill/>
                    </a:lnT>
                    <a:lnB>
                      <a:noFill/>
                    </a:lnB>
                    <a:solidFill>
                      <a:srgbClr val="FDFDFD"/>
                    </a:solidFill>
                  </a:tcPr>
                </a:tc>
                <a:extLst>
                  <a:ext uri="{0D108BD9-81ED-4DB2-BD59-A6C34878D82A}">
                    <a16:rowId xmlns:a16="http://schemas.microsoft.com/office/drawing/2014/main" xmlns="" val="1100307599"/>
                  </a:ext>
                </a:extLst>
              </a:tr>
              <a:tr h="487715">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7717" marR="7717" marT="771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7717" marR="7717" marT="771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05314241"/>
                  </a:ext>
                </a:extLst>
              </a:tr>
            </a:tbl>
          </a:graphicData>
        </a:graphic>
      </p:graphicFrame>
    </p:spTree>
    <p:extLst>
      <p:ext uri="{BB962C8B-B14F-4D97-AF65-F5344CB8AC3E}">
        <p14:creationId xmlns:p14="http://schemas.microsoft.com/office/powerpoint/2010/main" val="422154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45" y="379347"/>
            <a:ext cx="6099463" cy="1024140"/>
          </a:xfrm>
        </p:spPr>
        <p:txBody>
          <a:bodyPr/>
          <a:lstStyle/>
          <a:p>
            <a:pPr algn="l"/>
            <a:r>
              <a:rPr lang="en-US" dirty="0" smtClean="0"/>
              <a:t>Annual Report Goal</a:t>
            </a:r>
            <a:endParaRPr lang="en-US" dirty="0"/>
          </a:p>
        </p:txBody>
      </p:sp>
      <p:sp>
        <p:nvSpPr>
          <p:cNvPr id="3" name="Content Placeholder 2"/>
          <p:cNvSpPr>
            <a:spLocks noGrp="1"/>
          </p:cNvSpPr>
          <p:nvPr>
            <p:ph sz="half" idx="1"/>
          </p:nvPr>
        </p:nvSpPr>
        <p:spPr>
          <a:xfrm>
            <a:off x="267045" y="1901623"/>
            <a:ext cx="6099463" cy="4727518"/>
          </a:xfrm>
        </p:spPr>
        <p:txBody>
          <a:bodyPr/>
          <a:lstStyle/>
          <a:p>
            <a:pPr marL="0" indent="0">
              <a:buNone/>
            </a:pPr>
            <a:r>
              <a:rPr lang="en-US" dirty="0" smtClean="0"/>
              <a:t>Summarize the Planning Commission’s past year in the follow categories…</a:t>
            </a:r>
            <a:endParaRPr lang="en-US" dirty="0"/>
          </a:p>
        </p:txBody>
      </p:sp>
      <p:sp>
        <p:nvSpPr>
          <p:cNvPr id="4" name="Rectangle 3"/>
          <p:cNvSpPr/>
          <p:nvPr/>
        </p:nvSpPr>
        <p:spPr>
          <a:xfrm>
            <a:off x="267045" y="1492968"/>
            <a:ext cx="2544734" cy="4572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67045" y="1628169"/>
            <a:ext cx="2542252" cy="48772"/>
          </a:xfrm>
          <a:prstGeom prst="rect">
            <a:avLst/>
          </a:prstGeom>
        </p:spPr>
      </p:pic>
    </p:spTree>
    <p:extLst>
      <p:ext uri="{BB962C8B-B14F-4D97-AF65-F5344CB8AC3E}">
        <p14:creationId xmlns:p14="http://schemas.microsoft.com/office/powerpoint/2010/main" val="3683302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900" dirty="0" smtClean="0">
                <a:solidFill>
                  <a:schemeClr val="accent5"/>
                </a:solidFill>
              </a:rPr>
              <a:t>10.</a:t>
            </a:r>
            <a:endParaRPr lang="en-US" sz="23900" dirty="0">
              <a:solidFill>
                <a:schemeClr val="accent5"/>
              </a:solidFill>
            </a:endParaRPr>
          </a:p>
        </p:txBody>
      </p:sp>
      <p:sp>
        <p:nvSpPr>
          <p:cNvPr id="3" name="Content Placeholder 2"/>
          <p:cNvSpPr>
            <a:spLocks noGrp="1"/>
          </p:cNvSpPr>
          <p:nvPr>
            <p:ph sz="half" idx="2"/>
          </p:nvPr>
        </p:nvSpPr>
        <p:spPr>
          <a:xfrm>
            <a:off x="6098496" y="2015250"/>
            <a:ext cx="5029200" cy="2409605"/>
          </a:xfrm>
        </p:spPr>
        <p:txBody>
          <a:bodyPr/>
          <a:lstStyle/>
          <a:p>
            <a:pPr marL="0" indent="0">
              <a:buNone/>
            </a:pPr>
            <a:r>
              <a:rPr lang="en-US" b="1" dirty="0" smtClean="0"/>
              <a:t>JOINT MEETINGS</a:t>
            </a:r>
          </a:p>
          <a:p>
            <a:pPr marL="0" indent="0">
              <a:buNone/>
            </a:pPr>
            <a:endParaRPr lang="en-US" b="1" dirty="0"/>
          </a:p>
          <a:p>
            <a:pPr marL="0" indent="0">
              <a:buNone/>
            </a:pPr>
            <a:r>
              <a:rPr lang="en-US" sz="2000" dirty="0"/>
              <a:t>List any joint meetings, the date and topic of </a:t>
            </a:r>
            <a:r>
              <a:rPr lang="en-US" sz="2000" dirty="0" smtClean="0"/>
              <a:t>discussion. </a:t>
            </a:r>
            <a:r>
              <a:rPr lang="en-US" sz="2000" dirty="0"/>
              <a:t>Joint </a:t>
            </a:r>
            <a:r>
              <a:rPr lang="en-US" sz="2000" dirty="0" smtClean="0"/>
              <a:t>meetings could consist of development review related boards including but not limited to Planning Commission, Zoning Board of Appeals, Building Board of Appeals, Historic Commission, City Council and staff.</a:t>
            </a:r>
            <a:endParaRPr lang="en-US" sz="2000" dirty="0"/>
          </a:p>
          <a:p>
            <a:pPr marL="0" indent="0">
              <a:buNone/>
            </a:pPr>
            <a:endParaRPr lang="en-US" sz="2000" dirty="0"/>
          </a:p>
        </p:txBody>
      </p:sp>
    </p:spTree>
    <p:extLst>
      <p:ext uri="{BB962C8B-B14F-4D97-AF65-F5344CB8AC3E}">
        <p14:creationId xmlns:p14="http://schemas.microsoft.com/office/powerpoint/2010/main" val="420842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573517" cy="1376854"/>
          </a:xfrm>
        </p:spPr>
        <p:txBody>
          <a:bodyPr/>
          <a:lstStyle/>
          <a:p>
            <a:r>
              <a:rPr lang="en-US" dirty="0" smtClean="0"/>
              <a:t>Example</a:t>
            </a:r>
            <a:endParaRPr lang="en-US" dirty="0"/>
          </a:p>
        </p:txBody>
      </p:sp>
      <p:sp>
        <p:nvSpPr>
          <p:cNvPr id="3" name="Rectangle 2"/>
          <p:cNvSpPr/>
          <p:nvPr/>
        </p:nvSpPr>
        <p:spPr>
          <a:xfrm>
            <a:off x="0" y="1040524"/>
            <a:ext cx="3090041"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99" y="1167535"/>
            <a:ext cx="3090940" cy="4267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708126632"/>
              </p:ext>
            </p:extLst>
          </p:nvPr>
        </p:nvGraphicFramePr>
        <p:xfrm>
          <a:off x="1566041" y="2118663"/>
          <a:ext cx="8855508" cy="3101667"/>
        </p:xfrm>
        <a:graphic>
          <a:graphicData uri="http://schemas.openxmlformats.org/presentationml/2006/ole">
            <mc:AlternateContent xmlns:mc="http://schemas.openxmlformats.org/markup-compatibility/2006">
              <mc:Choice xmlns:v="urn:schemas-microsoft-com:vml" Requires="v">
                <p:oleObj spid="_x0000_s1030" name="Worksheet" r:id="rId4" imgW="7096217" imgH="2438236" progId="Excel.Sheet.12">
                  <p:embed/>
                </p:oleObj>
              </mc:Choice>
              <mc:Fallback>
                <p:oleObj name="Worksheet" r:id="rId4" imgW="7096217" imgH="2438236" progId="Excel.Sheet.12">
                  <p:embed/>
                  <p:pic>
                    <p:nvPicPr>
                      <p:cNvPr id="0" name=""/>
                      <p:cNvPicPr/>
                      <p:nvPr/>
                    </p:nvPicPr>
                    <p:blipFill>
                      <a:blip r:embed="rId5"/>
                      <a:stretch>
                        <a:fillRect/>
                      </a:stretch>
                    </p:blipFill>
                    <p:spPr>
                      <a:xfrm>
                        <a:off x="1566041" y="2118663"/>
                        <a:ext cx="8855508" cy="3101667"/>
                      </a:xfrm>
                      <a:prstGeom prst="rect">
                        <a:avLst/>
                      </a:prstGeom>
                    </p:spPr>
                  </p:pic>
                </p:oleObj>
              </mc:Fallback>
            </mc:AlternateContent>
          </a:graphicData>
        </a:graphic>
      </p:graphicFrame>
    </p:spTree>
    <p:extLst>
      <p:ext uri="{BB962C8B-B14F-4D97-AF65-F5344CB8AC3E}">
        <p14:creationId xmlns:p14="http://schemas.microsoft.com/office/powerpoint/2010/main" val="2019653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480059"/>
            <a:ext cx="6297930" cy="788671"/>
          </a:xfrm>
        </p:spPr>
        <p:txBody>
          <a:bodyPr/>
          <a:lstStyle/>
          <a:p>
            <a:pPr algn="l"/>
            <a:r>
              <a:rPr lang="en-US" dirty="0" smtClean="0"/>
              <a:t>Community Examples</a:t>
            </a:r>
            <a:endParaRPr lang="en-US" dirty="0"/>
          </a:p>
        </p:txBody>
      </p:sp>
      <p:sp>
        <p:nvSpPr>
          <p:cNvPr id="3" name="Text Placeholder 2"/>
          <p:cNvSpPr>
            <a:spLocks noGrp="1"/>
          </p:cNvSpPr>
          <p:nvPr>
            <p:ph type="body" idx="1"/>
          </p:nvPr>
        </p:nvSpPr>
        <p:spPr>
          <a:xfrm>
            <a:off x="328930" y="1735833"/>
            <a:ext cx="6860540" cy="5122167"/>
          </a:xfrm>
        </p:spPr>
        <p:txBody>
          <a:bodyPr/>
          <a:lstStyle/>
          <a:p>
            <a:pPr marL="342900" indent="-342900">
              <a:buFont typeface="Arial" panose="020B0604020202020204" pitchFamily="34" charset="0"/>
              <a:buChar char="•"/>
            </a:pPr>
            <a:r>
              <a:rPr lang="en-US" dirty="0" smtClean="0">
                <a:solidFill>
                  <a:schemeClr val="tx1"/>
                </a:solidFill>
              </a:rPr>
              <a:t>City of Midland</a:t>
            </a:r>
            <a:r>
              <a:rPr lang="en-US" dirty="0">
                <a:solidFill>
                  <a:schemeClr val="tx1"/>
                </a:solidFill>
              </a:rPr>
              <a:t>: </a:t>
            </a:r>
            <a:r>
              <a:rPr lang="en-US" dirty="0">
                <a:solidFill>
                  <a:schemeClr val="accent1"/>
                </a:solidFill>
              </a:rPr>
              <a:t>https://</a:t>
            </a:r>
            <a:r>
              <a:rPr lang="en-US" dirty="0" smtClean="0">
                <a:solidFill>
                  <a:schemeClr val="accent1"/>
                </a:solidFill>
              </a:rPr>
              <a:t>goo.gl/bZW2JW</a:t>
            </a:r>
          </a:p>
          <a:p>
            <a:pPr marL="342900" indent="-342900">
              <a:buFont typeface="Arial" panose="020B0604020202020204" pitchFamily="34" charset="0"/>
              <a:buChar char="•"/>
            </a:pPr>
            <a:endParaRPr lang="en-US" dirty="0">
              <a:solidFill>
                <a:schemeClr val="accent1"/>
              </a:solidFill>
            </a:endParaRPr>
          </a:p>
          <a:p>
            <a:pPr marL="342900" indent="-342900">
              <a:buFont typeface="Arial" panose="020B0604020202020204" pitchFamily="34" charset="0"/>
              <a:buChar char="•"/>
            </a:pPr>
            <a:r>
              <a:rPr lang="en-US" dirty="0" smtClean="0">
                <a:solidFill>
                  <a:schemeClr val="tx1"/>
                </a:solidFill>
              </a:rPr>
              <a:t>City of Alpena</a:t>
            </a:r>
            <a:r>
              <a:rPr lang="en-US" dirty="0">
                <a:solidFill>
                  <a:schemeClr val="tx1"/>
                </a:solidFill>
              </a:rPr>
              <a:t>: </a:t>
            </a:r>
            <a:r>
              <a:rPr lang="en-US" dirty="0">
                <a:solidFill>
                  <a:schemeClr val="accent1"/>
                </a:solidFill>
              </a:rPr>
              <a:t>https://</a:t>
            </a:r>
            <a:r>
              <a:rPr lang="en-US" dirty="0" smtClean="0">
                <a:solidFill>
                  <a:schemeClr val="accent1"/>
                </a:solidFill>
              </a:rPr>
              <a:t>goo.gl/zYAVbY</a:t>
            </a:r>
          </a:p>
          <a:p>
            <a:pPr marL="342900" indent="-342900">
              <a:buFont typeface="Arial" panose="020B0604020202020204" pitchFamily="34" charset="0"/>
              <a:buChar char="•"/>
            </a:pPr>
            <a:endParaRPr lang="en-US" dirty="0">
              <a:solidFill>
                <a:schemeClr val="accent1"/>
              </a:solidFill>
            </a:endParaRPr>
          </a:p>
          <a:p>
            <a:pPr marL="342900" indent="-342900">
              <a:buFont typeface="Arial" panose="020B0604020202020204" pitchFamily="34" charset="0"/>
              <a:buChar char="•"/>
            </a:pPr>
            <a:r>
              <a:rPr lang="en-US" dirty="0" smtClean="0">
                <a:solidFill>
                  <a:schemeClr val="tx1"/>
                </a:solidFill>
              </a:rPr>
              <a:t>City of Battle Creek</a:t>
            </a:r>
            <a:r>
              <a:rPr lang="en-US" dirty="0">
                <a:solidFill>
                  <a:schemeClr val="tx1"/>
                </a:solidFill>
              </a:rPr>
              <a:t>: </a:t>
            </a:r>
            <a:r>
              <a:rPr lang="en-US" dirty="0">
                <a:solidFill>
                  <a:schemeClr val="accent1"/>
                </a:solidFill>
              </a:rPr>
              <a:t>https://</a:t>
            </a:r>
            <a:r>
              <a:rPr lang="en-US" dirty="0" smtClean="0">
                <a:solidFill>
                  <a:schemeClr val="accent1"/>
                </a:solidFill>
              </a:rPr>
              <a:t>goo.gl/pMf2Rr</a:t>
            </a:r>
          </a:p>
          <a:p>
            <a:pPr marL="342900" indent="-342900">
              <a:buFont typeface="Arial" panose="020B0604020202020204" pitchFamily="34" charset="0"/>
              <a:buChar char="•"/>
            </a:pPr>
            <a:endParaRPr lang="en-US" dirty="0">
              <a:solidFill>
                <a:schemeClr val="accent1"/>
              </a:solidFill>
            </a:endParaRPr>
          </a:p>
          <a:p>
            <a:pPr marL="342900" indent="-342900">
              <a:buFont typeface="Arial" panose="020B0604020202020204" pitchFamily="34" charset="0"/>
              <a:buChar char="•"/>
            </a:pPr>
            <a:r>
              <a:rPr lang="en-US" dirty="0" smtClean="0">
                <a:solidFill>
                  <a:schemeClr val="tx1"/>
                </a:solidFill>
              </a:rPr>
              <a:t>City of Mount Clemens</a:t>
            </a:r>
            <a:r>
              <a:rPr lang="en-US" dirty="0">
                <a:solidFill>
                  <a:schemeClr val="tx1"/>
                </a:solidFill>
              </a:rPr>
              <a:t>: </a:t>
            </a:r>
            <a:r>
              <a:rPr lang="en-US" dirty="0">
                <a:solidFill>
                  <a:schemeClr val="accent1"/>
                </a:solidFill>
              </a:rPr>
              <a:t>https://</a:t>
            </a:r>
            <a:r>
              <a:rPr lang="en-US" dirty="0" smtClean="0">
                <a:solidFill>
                  <a:schemeClr val="accent1"/>
                </a:solidFill>
              </a:rPr>
              <a:t>goo.gl/2SnLSL</a:t>
            </a:r>
          </a:p>
          <a:p>
            <a:pPr marL="342900" indent="-342900">
              <a:buFont typeface="Arial" panose="020B0604020202020204" pitchFamily="34" charset="0"/>
              <a:buChar char="•"/>
            </a:pPr>
            <a:endParaRPr lang="en-US" dirty="0">
              <a:solidFill>
                <a:schemeClr val="accent1"/>
              </a:solidFill>
            </a:endParaRPr>
          </a:p>
          <a:p>
            <a:pPr marL="342900" indent="-342900">
              <a:buFont typeface="Arial" panose="020B0604020202020204" pitchFamily="34" charset="0"/>
              <a:buChar char="•"/>
            </a:pPr>
            <a:r>
              <a:rPr lang="en-US" i="1" dirty="0" smtClean="0">
                <a:solidFill>
                  <a:schemeClr val="tx1"/>
                </a:solidFill>
              </a:rPr>
              <a:t>MEDC</a:t>
            </a:r>
            <a:r>
              <a:rPr lang="en-US" dirty="0" smtClean="0">
                <a:solidFill>
                  <a:schemeClr val="tx1"/>
                </a:solidFill>
              </a:rPr>
              <a:t> Template</a:t>
            </a:r>
            <a:r>
              <a:rPr lang="en-US" dirty="0">
                <a:solidFill>
                  <a:schemeClr val="tx1"/>
                </a:solidFill>
              </a:rPr>
              <a:t>: </a:t>
            </a:r>
            <a:r>
              <a:rPr lang="en-US" dirty="0">
                <a:solidFill>
                  <a:schemeClr val="accent1"/>
                </a:solidFill>
              </a:rPr>
              <a:t>https://goo.gl/m5tbHk</a:t>
            </a:r>
            <a:endParaRPr lang="en-US" dirty="0" smtClean="0">
              <a:solidFill>
                <a:schemeClr val="accent1"/>
              </a:solidFill>
            </a:endParaRPr>
          </a:p>
        </p:txBody>
      </p:sp>
      <p:pic>
        <p:nvPicPr>
          <p:cNvPr id="4" name="Picture 3"/>
          <p:cNvPicPr>
            <a:picLocks noChangeAspect="1"/>
          </p:cNvPicPr>
          <p:nvPr/>
        </p:nvPicPr>
        <p:blipFill>
          <a:blip r:embed="rId2"/>
          <a:stretch>
            <a:fillRect/>
          </a:stretch>
        </p:blipFill>
        <p:spPr>
          <a:xfrm>
            <a:off x="4539124" y="364996"/>
            <a:ext cx="2542252" cy="48772"/>
          </a:xfrm>
          <a:prstGeom prst="rect">
            <a:avLst/>
          </a:prstGeom>
        </p:spPr>
      </p:pic>
      <p:pic>
        <p:nvPicPr>
          <p:cNvPr id="5" name="Picture 4"/>
          <p:cNvPicPr>
            <a:picLocks noChangeAspect="1"/>
          </p:cNvPicPr>
          <p:nvPr/>
        </p:nvPicPr>
        <p:blipFill>
          <a:blip r:embed="rId2"/>
          <a:stretch>
            <a:fillRect/>
          </a:stretch>
        </p:blipFill>
        <p:spPr>
          <a:xfrm>
            <a:off x="4539124" y="249934"/>
            <a:ext cx="2542252" cy="48772"/>
          </a:xfrm>
          <a:prstGeom prst="rect">
            <a:avLst/>
          </a:prstGeom>
        </p:spPr>
      </p:pic>
      <p:sp>
        <p:nvSpPr>
          <p:cNvPr id="6" name="Rectangle 5"/>
          <p:cNvSpPr/>
          <p:nvPr/>
        </p:nvSpPr>
        <p:spPr>
          <a:xfrm>
            <a:off x="6537960" y="114300"/>
            <a:ext cx="45719" cy="148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14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0"/>
            <a:ext cx="4326572" cy="5824538"/>
          </a:xfrm>
        </p:spPr>
        <p:txBody>
          <a:bodyPr/>
          <a:lstStyle/>
          <a:p>
            <a:r>
              <a:rPr lang="en-US" sz="28700" dirty="0" smtClean="0">
                <a:solidFill>
                  <a:schemeClr val="accent5"/>
                </a:solidFill>
              </a:rPr>
              <a:t>1.</a:t>
            </a:r>
            <a:endParaRPr lang="en-US" sz="28700" dirty="0">
              <a:solidFill>
                <a:schemeClr val="accent5"/>
              </a:solidFill>
            </a:endParaRPr>
          </a:p>
        </p:txBody>
      </p:sp>
      <p:sp>
        <p:nvSpPr>
          <p:cNvPr id="3" name="Content Placeholder 2"/>
          <p:cNvSpPr>
            <a:spLocks noGrp="1"/>
          </p:cNvSpPr>
          <p:nvPr>
            <p:ph sz="half" idx="2"/>
          </p:nvPr>
        </p:nvSpPr>
        <p:spPr>
          <a:xfrm>
            <a:off x="5067300" y="2186820"/>
            <a:ext cx="6743700" cy="2821365"/>
          </a:xfrm>
          <a:solidFill>
            <a:schemeClr val="bg2">
              <a:alpha val="19000"/>
            </a:schemeClr>
          </a:solidFill>
        </p:spPr>
        <p:txBody>
          <a:bodyPr/>
          <a:lstStyle/>
          <a:p>
            <a:pPr marL="0" indent="0" algn="ctr">
              <a:buNone/>
            </a:pPr>
            <a:r>
              <a:rPr lang="en-US" sz="2400" dirty="0" smtClean="0"/>
              <a:t>List the planning commission members and their term expiration dates. You can also include their attendance, job details and/or additional notes about their membership. </a:t>
            </a:r>
            <a:endParaRPr lang="en-US" sz="2400" dirty="0"/>
          </a:p>
        </p:txBody>
      </p:sp>
      <p:sp>
        <p:nvSpPr>
          <p:cNvPr id="12" name="Rectangle 11"/>
          <p:cNvSpPr/>
          <p:nvPr/>
        </p:nvSpPr>
        <p:spPr>
          <a:xfrm>
            <a:off x="4686300" y="845820"/>
            <a:ext cx="75057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32019" y="322600"/>
            <a:ext cx="2983230" cy="523220"/>
          </a:xfrm>
          <a:prstGeom prst="rect">
            <a:avLst/>
          </a:prstGeom>
          <a:noFill/>
        </p:spPr>
        <p:txBody>
          <a:bodyPr wrap="square" rtlCol="0">
            <a:spAutoFit/>
          </a:bodyPr>
          <a:lstStyle/>
          <a:p>
            <a:r>
              <a:rPr lang="en-US" sz="2800" b="1" dirty="0" smtClean="0"/>
              <a:t>MEMBERSHIP</a:t>
            </a:r>
            <a:endParaRPr lang="en-US" sz="3200" b="1" dirty="0"/>
          </a:p>
        </p:txBody>
      </p:sp>
    </p:spTree>
    <p:extLst>
      <p:ext uri="{BB962C8B-B14F-4D97-AF65-F5344CB8AC3E}">
        <p14:creationId xmlns:p14="http://schemas.microsoft.com/office/powerpoint/2010/main" val="258026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04745" cy="1325563"/>
          </a:xfrm>
        </p:spPr>
        <p:txBody>
          <a:bodyPr/>
          <a:lstStyle/>
          <a:p>
            <a:r>
              <a:rPr lang="en-US" dirty="0" smtClean="0"/>
              <a:t>Example</a:t>
            </a:r>
            <a:endParaRPr lang="en-US" dirty="0"/>
          </a:p>
        </p:txBody>
      </p:sp>
      <p:sp>
        <p:nvSpPr>
          <p:cNvPr id="3" name="Rectangle 2"/>
          <p:cNvSpPr/>
          <p:nvPr/>
        </p:nvSpPr>
        <p:spPr>
          <a:xfrm>
            <a:off x="147145" y="147145"/>
            <a:ext cx="45719" cy="15029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91237" y="147145"/>
            <a:ext cx="48772" cy="150584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46267636"/>
              </p:ext>
            </p:extLst>
          </p:nvPr>
        </p:nvGraphicFramePr>
        <p:xfrm>
          <a:off x="1902372" y="2280748"/>
          <a:ext cx="8178800" cy="2490949"/>
        </p:xfrm>
        <a:graphic>
          <a:graphicData uri="http://schemas.openxmlformats.org/drawingml/2006/table">
            <a:tbl>
              <a:tblPr/>
              <a:tblGrid>
                <a:gridCol w="2044700">
                  <a:extLst>
                    <a:ext uri="{9D8B030D-6E8A-4147-A177-3AD203B41FA5}">
                      <a16:colId xmlns:a16="http://schemas.microsoft.com/office/drawing/2014/main" xmlns="" val="3648835202"/>
                    </a:ext>
                  </a:extLst>
                </a:gridCol>
                <a:gridCol w="2044700">
                  <a:extLst>
                    <a:ext uri="{9D8B030D-6E8A-4147-A177-3AD203B41FA5}">
                      <a16:colId xmlns:a16="http://schemas.microsoft.com/office/drawing/2014/main" xmlns="" val="896112263"/>
                    </a:ext>
                  </a:extLst>
                </a:gridCol>
                <a:gridCol w="2044700">
                  <a:extLst>
                    <a:ext uri="{9D8B030D-6E8A-4147-A177-3AD203B41FA5}">
                      <a16:colId xmlns:a16="http://schemas.microsoft.com/office/drawing/2014/main" xmlns="" val="357255495"/>
                    </a:ext>
                  </a:extLst>
                </a:gridCol>
                <a:gridCol w="2044700">
                  <a:extLst>
                    <a:ext uri="{9D8B030D-6E8A-4147-A177-3AD203B41FA5}">
                      <a16:colId xmlns:a16="http://schemas.microsoft.com/office/drawing/2014/main" xmlns="" val="4032345930"/>
                    </a:ext>
                  </a:extLst>
                </a:gridCol>
              </a:tblGrid>
              <a:tr h="484024">
                <a:tc gridSpan="4">
                  <a:txBody>
                    <a:bodyPr/>
                    <a:lstStyle/>
                    <a:p>
                      <a:pPr algn="ctr" fontAlgn="b"/>
                      <a:r>
                        <a:rPr lang="en-US" sz="1200" b="0" i="0" u="none" strike="noStrike">
                          <a:solidFill>
                            <a:srgbClr val="000000"/>
                          </a:solidFill>
                          <a:effectLst/>
                          <a:latin typeface="Century Gothic" panose="020B0502020202020204" pitchFamily="34" charset="0"/>
                        </a:rPr>
                        <a:t>Members of Planning Commission - 2018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45126465"/>
                  </a:ext>
                </a:extLst>
              </a:tr>
              <a:tr h="401385">
                <a:tc>
                  <a:txBody>
                    <a:bodyPr/>
                    <a:lstStyle/>
                    <a:p>
                      <a:pPr algn="ctr" fontAlgn="ctr"/>
                      <a:r>
                        <a:rPr lang="en-US" sz="1100" b="0" i="0" u="none" strike="noStrike">
                          <a:solidFill>
                            <a:srgbClr val="000000"/>
                          </a:solidFill>
                          <a:effectLst/>
                          <a:latin typeface="Century Gothic" panose="020B0502020202020204" pitchFamily="34" charset="0"/>
                        </a:rPr>
                        <a:t>Member Name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entury Gothic" panose="020B0502020202020204" pitchFamily="34" charset="0"/>
                        </a:rPr>
                        <a:t>Term Start Date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entury Gothic" panose="020B0502020202020204" pitchFamily="34" charset="0"/>
                        </a:rPr>
                        <a:t>Term Expiration Date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entury Gothic" panose="020B0502020202020204" pitchFamily="34" charset="0"/>
                        </a:rPr>
                        <a:t>Notes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6310185"/>
                  </a:ext>
                </a:extLst>
              </a:tr>
              <a:tr h="401385">
                <a:tc>
                  <a:txBody>
                    <a:bodyPr/>
                    <a:lstStyle/>
                    <a:p>
                      <a:pPr algn="ctr" fontAlgn="ctr"/>
                      <a:r>
                        <a:rPr lang="en-US" sz="1100" b="0" i="1" u="none" strike="noStrike">
                          <a:solidFill>
                            <a:srgbClr val="000000"/>
                          </a:solidFill>
                          <a:effectLst/>
                          <a:latin typeface="Century Gothic" panose="020B0502020202020204" pitchFamily="34" charset="0"/>
                        </a:rPr>
                        <a:t>Phillip Deirk</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7/1/2010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dirty="0" smtClean="0">
                          <a:solidFill>
                            <a:srgbClr val="000000"/>
                          </a:solidFill>
                          <a:effectLst/>
                          <a:latin typeface="Century Gothic" panose="020B0502020202020204" pitchFamily="34" charset="0"/>
                        </a:rPr>
                        <a:t>7/1/2020</a:t>
                      </a:r>
                      <a:endParaRPr lang="en-US" sz="1100" b="0" i="1" u="none" strike="noStrike" dirty="0">
                        <a:solidFill>
                          <a:srgbClr val="000000"/>
                        </a:solidFill>
                        <a:effectLst/>
                        <a:latin typeface="Century Gothic" panose="020B0502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FCFA"/>
                    </a:solidFill>
                  </a:tcPr>
                </a:tc>
                <a:extLst>
                  <a:ext uri="{0D108BD9-81ED-4DB2-BD59-A6C34878D82A}">
                    <a16:rowId xmlns:a16="http://schemas.microsoft.com/office/drawing/2014/main" xmlns="" val="4195662039"/>
                  </a:ext>
                </a:extLst>
              </a:tr>
              <a:tr h="401385">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1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1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685406902"/>
                  </a:ext>
                </a:extLst>
              </a:tr>
              <a:tr h="401385">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FCFA"/>
                    </a:solidFill>
                  </a:tcPr>
                </a:tc>
                <a:extLst>
                  <a:ext uri="{0D108BD9-81ED-4DB2-BD59-A6C34878D82A}">
                    <a16:rowId xmlns:a16="http://schemas.microsoft.com/office/drawing/2014/main" xmlns="" val="2112322971"/>
                  </a:ext>
                </a:extLst>
              </a:tr>
              <a:tr h="401385">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5186864"/>
                  </a:ext>
                </a:extLst>
              </a:tr>
            </a:tbl>
          </a:graphicData>
        </a:graphic>
      </p:graphicFrame>
      <p:sp>
        <p:nvSpPr>
          <p:cNvPr id="9" name="Rectangle 8"/>
          <p:cNvSpPr/>
          <p:nvPr/>
        </p:nvSpPr>
        <p:spPr>
          <a:xfrm>
            <a:off x="1734207" y="2112579"/>
            <a:ext cx="8450317" cy="283779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840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26" y="365125"/>
            <a:ext cx="5743892" cy="5824538"/>
          </a:xfrm>
        </p:spPr>
        <p:txBody>
          <a:bodyPr/>
          <a:lstStyle/>
          <a:p>
            <a:r>
              <a:rPr lang="en-US" sz="23900" dirty="0" smtClean="0">
                <a:solidFill>
                  <a:schemeClr val="accent5"/>
                </a:solidFill>
              </a:rPr>
              <a:t>2.</a:t>
            </a:r>
            <a:endParaRPr lang="en-US" sz="23900" dirty="0">
              <a:solidFill>
                <a:schemeClr val="accent5"/>
              </a:solidFill>
            </a:endParaRPr>
          </a:p>
        </p:txBody>
      </p:sp>
      <p:sp>
        <p:nvSpPr>
          <p:cNvPr id="3" name="Content Placeholder 2"/>
          <p:cNvSpPr>
            <a:spLocks noGrp="1"/>
          </p:cNvSpPr>
          <p:nvPr>
            <p:ph sz="half" idx="2"/>
          </p:nvPr>
        </p:nvSpPr>
        <p:spPr>
          <a:xfrm>
            <a:off x="4937760" y="2228850"/>
            <a:ext cx="7254240" cy="3095280"/>
          </a:xfrm>
        </p:spPr>
        <p:txBody>
          <a:bodyPr/>
          <a:lstStyle/>
          <a:p>
            <a:pPr marL="0" indent="0">
              <a:buNone/>
            </a:pPr>
            <a:r>
              <a:rPr lang="en-US" b="1" dirty="0" smtClean="0"/>
              <a:t>MEETINGS</a:t>
            </a:r>
          </a:p>
          <a:p>
            <a:pPr marL="0" indent="0">
              <a:buNone/>
            </a:pPr>
            <a:endParaRPr lang="en-US" dirty="0"/>
          </a:p>
          <a:p>
            <a:pPr marL="0" indent="0">
              <a:buNone/>
            </a:pPr>
            <a:r>
              <a:rPr lang="en-US" dirty="0" smtClean="0"/>
              <a:t>List how many times the Planning Commission met in the past year.</a:t>
            </a:r>
            <a:endParaRPr lang="en-US" dirty="0"/>
          </a:p>
        </p:txBody>
      </p:sp>
    </p:spTree>
    <p:extLst>
      <p:ext uri="{BB962C8B-B14F-4D97-AF65-F5344CB8AC3E}">
        <p14:creationId xmlns:p14="http://schemas.microsoft.com/office/powerpoint/2010/main" val="36204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00068" cy="1408386"/>
          </a:xfrm>
        </p:spPr>
        <p:txBody>
          <a:bodyPr/>
          <a:lstStyle/>
          <a:p>
            <a:r>
              <a:rPr lang="en-US" dirty="0" smtClean="0"/>
              <a:t>Example</a:t>
            </a:r>
            <a:endParaRPr lang="en-US" dirty="0"/>
          </a:p>
        </p:txBody>
      </p:sp>
      <p:sp>
        <p:nvSpPr>
          <p:cNvPr id="4" name="Rectangle 3"/>
          <p:cNvSpPr/>
          <p:nvPr/>
        </p:nvSpPr>
        <p:spPr>
          <a:xfrm>
            <a:off x="0" y="1135117"/>
            <a:ext cx="3195145"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81" y="1270225"/>
            <a:ext cx="3194581" cy="48772"/>
          </a:xfrm>
          <a:prstGeom prst="rect">
            <a:avLst/>
          </a:prstGeom>
        </p:spPr>
      </p:pic>
      <p:sp>
        <p:nvSpPr>
          <p:cNvPr id="6" name="Rectangle 5"/>
          <p:cNvSpPr/>
          <p:nvPr/>
        </p:nvSpPr>
        <p:spPr>
          <a:xfrm>
            <a:off x="4600068" y="0"/>
            <a:ext cx="759193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98276887"/>
              </p:ext>
            </p:extLst>
          </p:nvPr>
        </p:nvGraphicFramePr>
        <p:xfrm>
          <a:off x="4791774" y="2327383"/>
          <a:ext cx="7208520" cy="2564656"/>
        </p:xfrm>
        <a:graphic>
          <a:graphicData uri="http://schemas.openxmlformats.org/drawingml/2006/table">
            <a:tbl>
              <a:tblPr/>
              <a:tblGrid>
                <a:gridCol w="1802130">
                  <a:extLst>
                    <a:ext uri="{9D8B030D-6E8A-4147-A177-3AD203B41FA5}">
                      <a16:colId xmlns:a16="http://schemas.microsoft.com/office/drawing/2014/main" xmlns="" val="793401597"/>
                    </a:ext>
                  </a:extLst>
                </a:gridCol>
                <a:gridCol w="1802130">
                  <a:extLst>
                    <a:ext uri="{9D8B030D-6E8A-4147-A177-3AD203B41FA5}">
                      <a16:colId xmlns:a16="http://schemas.microsoft.com/office/drawing/2014/main" xmlns="" val="4285031231"/>
                    </a:ext>
                  </a:extLst>
                </a:gridCol>
                <a:gridCol w="1802130">
                  <a:extLst>
                    <a:ext uri="{9D8B030D-6E8A-4147-A177-3AD203B41FA5}">
                      <a16:colId xmlns:a16="http://schemas.microsoft.com/office/drawing/2014/main" xmlns="" val="633930143"/>
                    </a:ext>
                  </a:extLst>
                </a:gridCol>
                <a:gridCol w="1802130">
                  <a:extLst>
                    <a:ext uri="{9D8B030D-6E8A-4147-A177-3AD203B41FA5}">
                      <a16:colId xmlns:a16="http://schemas.microsoft.com/office/drawing/2014/main" xmlns="" val="877324295"/>
                    </a:ext>
                  </a:extLst>
                </a:gridCol>
              </a:tblGrid>
              <a:tr h="498346">
                <a:tc gridSpan="4">
                  <a:txBody>
                    <a:bodyPr/>
                    <a:lstStyle/>
                    <a:p>
                      <a:pPr algn="ctr" fontAlgn="b"/>
                      <a:r>
                        <a:rPr lang="en-US" sz="1200" b="0" i="0" u="none" strike="noStrike" dirty="0">
                          <a:solidFill>
                            <a:srgbClr val="000000"/>
                          </a:solidFill>
                          <a:effectLst/>
                          <a:latin typeface="Century Gothic" panose="020B0502020202020204" pitchFamily="34" charset="0"/>
                        </a:rPr>
                        <a:t>Planning Commission Attendance - 2018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10616821"/>
                  </a:ext>
                </a:extLst>
              </a:tr>
              <a:tr h="413262">
                <a:tc>
                  <a:txBody>
                    <a:bodyPr/>
                    <a:lstStyle/>
                    <a:p>
                      <a:pPr algn="ctr" fontAlgn="ctr"/>
                      <a:r>
                        <a:rPr lang="en-US" sz="1100" b="0" i="0" u="none" strike="noStrike">
                          <a:solidFill>
                            <a:srgbClr val="000000"/>
                          </a:solidFill>
                          <a:effectLst/>
                          <a:latin typeface="Century Gothic" panose="020B0502020202020204" pitchFamily="34" charset="0"/>
                        </a:rPr>
                        <a:t>Member Name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Term Start Date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Term Expiration Date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Attendance</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05771314"/>
                  </a:ext>
                </a:extLst>
              </a:tr>
              <a:tr h="413262">
                <a:tc>
                  <a:txBody>
                    <a:bodyPr/>
                    <a:lstStyle/>
                    <a:p>
                      <a:pPr algn="ctr" fontAlgn="ctr"/>
                      <a:r>
                        <a:rPr lang="en-US" sz="1100" b="0" i="1" u="none" strike="noStrike">
                          <a:solidFill>
                            <a:srgbClr val="000000"/>
                          </a:solidFill>
                          <a:effectLst/>
                          <a:latin typeface="Century Gothic" panose="020B0502020202020204" pitchFamily="34" charset="0"/>
                        </a:rPr>
                        <a:t>Phillip Deirk</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7/1/2010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7/1/2020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CFCFA"/>
                    </a:solidFill>
                  </a:tcPr>
                </a:tc>
                <a:tc>
                  <a:txBody>
                    <a:bodyPr/>
                    <a:lstStyle/>
                    <a:p>
                      <a:pPr algn="ctr" fontAlgn="ctr"/>
                      <a:r>
                        <a:rPr lang="en-US" sz="1100" b="0" i="1" u="none" strike="noStrike">
                          <a:solidFill>
                            <a:srgbClr val="000000"/>
                          </a:solidFill>
                          <a:effectLst/>
                          <a:latin typeface="Century Gothic" panose="020B0502020202020204" pitchFamily="34" charset="0"/>
                        </a:rPr>
                        <a:t>8/10</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FCFA"/>
                    </a:solidFill>
                  </a:tcPr>
                </a:tc>
                <a:extLst>
                  <a:ext uri="{0D108BD9-81ED-4DB2-BD59-A6C34878D82A}">
                    <a16:rowId xmlns:a16="http://schemas.microsoft.com/office/drawing/2014/main" xmlns="" val="3560912553"/>
                  </a:ext>
                </a:extLst>
              </a:tr>
              <a:tr h="413262">
                <a:tc>
                  <a:txBody>
                    <a:bodyPr/>
                    <a:lstStyle/>
                    <a:p>
                      <a:pPr algn="ctr" fontAlgn="ctr"/>
                      <a:r>
                        <a:rPr lang="en-US" sz="1100" b="0" i="1" u="none" strike="noStrike">
                          <a:solidFill>
                            <a:srgbClr val="000000"/>
                          </a:solidFill>
                          <a:effectLst/>
                          <a:latin typeface="Century Gothic" panose="020B0502020202020204" pitchFamily="34" charset="0"/>
                        </a:rPr>
                        <a:t>Sue Wilson</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5/1/2015</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5/1/2020</a:t>
                      </a:r>
                    </a:p>
                  </a:txBody>
                  <a:tcPr marL="9525" marR="9525" marT="9525" marB="0" anchor="ctr">
                    <a:lnL>
                      <a:noFill/>
                    </a:lnL>
                    <a:lnR>
                      <a:noFill/>
                    </a:lnR>
                    <a:lnT>
                      <a:noFill/>
                    </a:lnT>
                    <a:lnB>
                      <a:noFill/>
                    </a:lnB>
                    <a:solidFill>
                      <a:srgbClr val="FFFFFF"/>
                    </a:solidFill>
                  </a:tcPr>
                </a:tc>
                <a:tc>
                  <a:txBody>
                    <a:bodyPr/>
                    <a:lstStyle/>
                    <a:p>
                      <a:pPr algn="ctr" fontAlgn="ctr"/>
                      <a:r>
                        <a:rPr lang="en-US" sz="1100" b="0" i="1" u="none" strike="noStrike">
                          <a:solidFill>
                            <a:srgbClr val="000000"/>
                          </a:solidFill>
                          <a:effectLst/>
                          <a:latin typeface="Century Gothic" panose="020B0502020202020204" pitchFamily="34" charset="0"/>
                        </a:rPr>
                        <a:t>10/10</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xmlns="" val="3064251058"/>
                  </a:ext>
                </a:extLst>
              </a:tr>
              <a:tr h="413262">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a:noFill/>
                    </a:lnB>
                    <a:solidFill>
                      <a:srgbClr val="FCFCFA"/>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CFCFA"/>
                    </a:solidFill>
                  </a:tcPr>
                </a:tc>
                <a:extLst>
                  <a:ext uri="{0D108BD9-81ED-4DB2-BD59-A6C34878D82A}">
                    <a16:rowId xmlns:a16="http://schemas.microsoft.com/office/drawing/2014/main" xmlns="" val="522095327"/>
                  </a:ext>
                </a:extLst>
              </a:tr>
              <a:tr h="413262">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entury Gothic" panose="020B0502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85677927"/>
                  </a:ext>
                </a:extLst>
              </a:tr>
            </a:tbl>
          </a:graphicData>
        </a:graphic>
      </p:graphicFrame>
    </p:spTree>
    <p:extLst>
      <p:ext uri="{BB962C8B-B14F-4D97-AF65-F5344CB8AC3E}">
        <p14:creationId xmlns:p14="http://schemas.microsoft.com/office/powerpoint/2010/main" val="745826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78" y="365125"/>
            <a:ext cx="5743892" cy="5824538"/>
          </a:xfrm>
        </p:spPr>
        <p:txBody>
          <a:bodyPr/>
          <a:lstStyle/>
          <a:p>
            <a:r>
              <a:rPr lang="en-US" sz="28700" dirty="0" smtClean="0">
                <a:solidFill>
                  <a:schemeClr val="accent5"/>
                </a:solidFill>
              </a:rPr>
              <a:t>3.</a:t>
            </a:r>
            <a:endParaRPr lang="en-US" sz="28700" dirty="0">
              <a:solidFill>
                <a:schemeClr val="accent5"/>
              </a:solidFill>
            </a:endParaRPr>
          </a:p>
        </p:txBody>
      </p:sp>
      <p:sp>
        <p:nvSpPr>
          <p:cNvPr id="3" name="Content Placeholder 2"/>
          <p:cNvSpPr>
            <a:spLocks noGrp="1"/>
          </p:cNvSpPr>
          <p:nvPr>
            <p:ph sz="half" idx="2"/>
          </p:nvPr>
        </p:nvSpPr>
        <p:spPr>
          <a:xfrm>
            <a:off x="5497830" y="365125"/>
            <a:ext cx="6057900" cy="5338445"/>
          </a:xfrm>
        </p:spPr>
        <p:txBody>
          <a:bodyPr/>
          <a:lstStyle/>
          <a:p>
            <a:pPr marL="0" indent="0">
              <a:buNone/>
            </a:pPr>
            <a:r>
              <a:rPr lang="en-US" b="1" dirty="0" smtClean="0"/>
              <a:t>MASTER PLAN REVIEW</a:t>
            </a:r>
          </a:p>
          <a:p>
            <a:pPr marL="0" indent="0">
              <a:buNone/>
            </a:pPr>
            <a:endParaRPr lang="en-US" dirty="0"/>
          </a:p>
          <a:p>
            <a:pPr marL="0" indent="0">
              <a:buNone/>
            </a:pPr>
            <a:r>
              <a:rPr lang="en-US" dirty="0" smtClean="0"/>
              <a:t>Create text based of the following:</a:t>
            </a:r>
          </a:p>
          <a:p>
            <a:r>
              <a:rPr lang="en-US" sz="2000" dirty="0"/>
              <a:t>Include the action plan table from the plan and indicate progress, actions completed, and next year’s priorities </a:t>
            </a:r>
          </a:p>
          <a:p>
            <a:r>
              <a:rPr lang="en-US" sz="2000" dirty="0"/>
              <a:t>Review goals and recommendations of the plan and indicate progress, include goals of the commission that may not be included in the master plan</a:t>
            </a:r>
          </a:p>
          <a:p>
            <a:r>
              <a:rPr lang="en-US" sz="2000" dirty="0"/>
              <a:t>Identify any potential plan amendments to work on for the upcoming year that can be prepared and adopted then incorporated at a later date</a:t>
            </a:r>
          </a:p>
          <a:p>
            <a:r>
              <a:rPr lang="en-US" sz="2000" dirty="0"/>
              <a:t>Use </a:t>
            </a:r>
            <a:r>
              <a:rPr lang="en-US" sz="2000" dirty="0">
                <a:solidFill>
                  <a:schemeClr val="tx2"/>
                </a:solidFill>
                <a:hlinkClick r:id="rId2"/>
              </a:rPr>
              <a:t>master plan update review table </a:t>
            </a:r>
            <a:r>
              <a:rPr lang="en-US" sz="2000" dirty="0"/>
              <a:t>(from the “Master Plan Update Guide”) to decide whether the plan needs to be amended</a:t>
            </a:r>
          </a:p>
          <a:p>
            <a:pPr marL="0" indent="0">
              <a:buNone/>
            </a:pPr>
            <a:endParaRPr lang="en-US" dirty="0"/>
          </a:p>
        </p:txBody>
      </p:sp>
    </p:spTree>
    <p:extLst>
      <p:ext uri="{BB962C8B-B14F-4D97-AF65-F5344CB8AC3E}">
        <p14:creationId xmlns:p14="http://schemas.microsoft.com/office/powerpoint/2010/main" val="396900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21827" cy="1325563"/>
          </a:xfrm>
        </p:spPr>
        <p:txBody>
          <a:bodyPr/>
          <a:lstStyle/>
          <a:p>
            <a:r>
              <a:rPr lang="en-US" dirty="0" smtClean="0"/>
              <a:t>Example</a:t>
            </a:r>
            <a:endParaRPr lang="en-US" dirty="0"/>
          </a:p>
        </p:txBody>
      </p:sp>
      <p:sp>
        <p:nvSpPr>
          <p:cNvPr id="3" name="TextBox 2"/>
          <p:cNvSpPr txBox="1"/>
          <p:nvPr/>
        </p:nvSpPr>
        <p:spPr>
          <a:xfrm>
            <a:off x="2110913" y="1964530"/>
            <a:ext cx="7936057" cy="3693319"/>
          </a:xfrm>
          <a:prstGeom prst="rect">
            <a:avLst/>
          </a:prstGeom>
          <a:noFill/>
        </p:spPr>
        <p:txBody>
          <a:bodyPr wrap="square" rtlCol="0">
            <a:spAutoFit/>
          </a:bodyPr>
          <a:lstStyle/>
          <a:p>
            <a:r>
              <a:rPr lang="en-US" b="1" u="sng" dirty="0"/>
              <a:t>Master </a:t>
            </a:r>
            <a:r>
              <a:rPr lang="en-US" b="1" u="sng" dirty="0" smtClean="0"/>
              <a:t>Plan</a:t>
            </a:r>
          </a:p>
          <a:p>
            <a:r>
              <a:rPr lang="en-US" dirty="0" smtClean="0"/>
              <a:t>The </a:t>
            </a:r>
            <a:r>
              <a:rPr lang="en-US" dirty="0"/>
              <a:t>update of the </a:t>
            </a:r>
            <a:r>
              <a:rPr lang="en-US" dirty="0" smtClean="0"/>
              <a:t>1998 </a:t>
            </a:r>
            <a:r>
              <a:rPr lang="en-US" dirty="0"/>
              <a:t>Master Plan began in early summer </a:t>
            </a:r>
            <a:r>
              <a:rPr lang="en-US" dirty="0" smtClean="0"/>
              <a:t>2018. </a:t>
            </a:r>
            <a:r>
              <a:rPr lang="en-US" dirty="0"/>
              <a:t>The early stages of the plan included data collection and analysis for the establishment of the existing conditions report. Three surveys, one of which included a spatial mapping survey, was created and nine community workshops held that centered on community assets and issues/concerns. Another important piece for the beginning of this process was the collection and review of other important community planning and engagement work that has been done the last few years, including the above mentioned plans, the Consolidated Plan, and BC Vision. Staff recognizes the amount of time and effort various local agencies have spent on these efforts and will ensure that all relevant information will be reflected in the master plan. The bulk of 2016 was spent compiling all information and crafting a set of initial goals and objectives that will be further discussed with the community.</a:t>
            </a:r>
          </a:p>
        </p:txBody>
      </p:sp>
      <p:sp>
        <p:nvSpPr>
          <p:cNvPr id="6" name="Double Bracket 5"/>
          <p:cNvSpPr/>
          <p:nvPr/>
        </p:nvSpPr>
        <p:spPr>
          <a:xfrm>
            <a:off x="1177290" y="1874520"/>
            <a:ext cx="9258300" cy="3936920"/>
          </a:xfrm>
          <a:prstGeom prst="bracketPair">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2410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700" dirty="0" smtClean="0">
                <a:solidFill>
                  <a:schemeClr val="accent5"/>
                </a:solidFill>
              </a:rPr>
              <a:t>4.</a:t>
            </a:r>
            <a:endParaRPr lang="en-US" sz="28700" dirty="0">
              <a:solidFill>
                <a:schemeClr val="accent5"/>
              </a:solidFill>
            </a:endParaRPr>
          </a:p>
        </p:txBody>
      </p:sp>
      <p:sp>
        <p:nvSpPr>
          <p:cNvPr id="3" name="Content Placeholder 2"/>
          <p:cNvSpPr>
            <a:spLocks noGrp="1"/>
          </p:cNvSpPr>
          <p:nvPr>
            <p:ph sz="half" idx="2"/>
          </p:nvPr>
        </p:nvSpPr>
        <p:spPr>
          <a:xfrm>
            <a:off x="5863590" y="1114107"/>
            <a:ext cx="5566410" cy="4326573"/>
          </a:xfrm>
        </p:spPr>
        <p:txBody>
          <a:bodyPr/>
          <a:lstStyle/>
          <a:p>
            <a:pPr marL="0" indent="0">
              <a:buNone/>
            </a:pPr>
            <a:r>
              <a:rPr lang="en-US" b="1" dirty="0" smtClean="0"/>
              <a:t>ZONING ORDINANCE AMENDMENTS</a:t>
            </a:r>
          </a:p>
          <a:p>
            <a:pPr marL="0" indent="0">
              <a:buNone/>
            </a:pPr>
            <a:endParaRPr lang="en-US" dirty="0"/>
          </a:p>
          <a:p>
            <a:pPr marL="0" indent="0">
              <a:buNone/>
            </a:pPr>
            <a:r>
              <a:rPr lang="en-US" dirty="0" smtClean="0"/>
              <a:t>Create text using the following:</a:t>
            </a:r>
          </a:p>
          <a:p>
            <a:r>
              <a:rPr lang="en-US" sz="2000" dirty="0"/>
              <a:t>Document the section numbers amended and indicate any work in progress</a:t>
            </a:r>
          </a:p>
          <a:p>
            <a:r>
              <a:rPr lang="en-US" sz="2000" dirty="0"/>
              <a:t>Review rezoning requests; indicate location, request description, and status</a:t>
            </a:r>
          </a:p>
          <a:p>
            <a:r>
              <a:rPr lang="en-US" sz="2000" dirty="0"/>
              <a:t>Identify any zoning ordinance updates to undertake in the upcoming year</a:t>
            </a:r>
          </a:p>
          <a:p>
            <a:pPr marL="0" indent="0">
              <a:buNone/>
            </a:pPr>
            <a:endParaRPr lang="en-US" dirty="0"/>
          </a:p>
        </p:txBody>
      </p:sp>
    </p:spTree>
    <p:extLst>
      <p:ext uri="{BB962C8B-B14F-4D97-AF65-F5344CB8AC3E}">
        <p14:creationId xmlns:p14="http://schemas.microsoft.com/office/powerpoint/2010/main" val="3116126970"/>
      </p:ext>
    </p:extLst>
  </p:cSld>
  <p:clrMapOvr>
    <a:masterClrMapping/>
  </p:clrMapOvr>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000000"/>
      </a:dk2>
      <a:lt2>
        <a:srgbClr val="FAFAF8"/>
      </a:lt2>
      <a:accent1>
        <a:srgbClr val="757070"/>
      </a:accent1>
      <a:accent2>
        <a:srgbClr val="5D9978"/>
      </a:accent2>
      <a:accent3>
        <a:srgbClr val="C7BEA5"/>
      </a:accent3>
      <a:accent4>
        <a:srgbClr val="B88570"/>
      </a:accent4>
      <a:accent5>
        <a:srgbClr val="FFD965"/>
      </a:accent5>
      <a:accent6>
        <a:srgbClr val="67995B"/>
      </a:accent6>
      <a:hlink>
        <a:srgbClr val="887C82"/>
      </a:hlink>
      <a:folHlink>
        <a:srgbClr val="887C8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771</Words>
  <Application>Microsoft Office PowerPoint</Application>
  <PresentationFormat>Widescreen</PresentationFormat>
  <Paragraphs>260</Paragraphs>
  <Slides>22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Century Gothic</vt:lpstr>
      <vt:lpstr>Gill Sans MT</vt:lpstr>
      <vt:lpstr>Office Theme</vt:lpstr>
      <vt:lpstr>Worksheet</vt:lpstr>
      <vt:lpstr>(Insert name of community) Planning Commission  Annual Report</vt:lpstr>
      <vt:lpstr>Annual Report Goal</vt:lpstr>
      <vt:lpstr>1.</vt:lpstr>
      <vt:lpstr>Example</vt:lpstr>
      <vt:lpstr>2.</vt:lpstr>
      <vt:lpstr>Example</vt:lpstr>
      <vt:lpstr>3.</vt:lpstr>
      <vt:lpstr>Example</vt:lpstr>
      <vt:lpstr>4.</vt:lpstr>
      <vt:lpstr>Example</vt:lpstr>
      <vt:lpstr>5.</vt:lpstr>
      <vt:lpstr>Example</vt:lpstr>
      <vt:lpstr>6.</vt:lpstr>
      <vt:lpstr>Example</vt:lpstr>
      <vt:lpstr>7.</vt:lpstr>
      <vt:lpstr>8.</vt:lpstr>
      <vt:lpstr>Example</vt:lpstr>
      <vt:lpstr>9.</vt:lpstr>
      <vt:lpstr>Example</vt:lpstr>
      <vt:lpstr>10.</vt:lpstr>
      <vt:lpstr>Example</vt:lpstr>
      <vt:lpstr>Community Examples</vt:lpstr>
    </vt:vector>
  </TitlesOfParts>
  <Company>Michigan Economic Development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Cross (MEDC)</dc:creator>
  <cp:lastModifiedBy>Karen Wieber (MEDC)</cp:lastModifiedBy>
  <cp:revision>70</cp:revision>
  <dcterms:created xsi:type="dcterms:W3CDTF">2018-08-01T17:58:07Z</dcterms:created>
  <dcterms:modified xsi:type="dcterms:W3CDTF">2018-09-17T18:46:13Z</dcterms:modified>
</cp:coreProperties>
</file>